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0"/>
  </p:notesMasterIdLst>
  <p:handoutMasterIdLst>
    <p:handoutMasterId r:id="rId131"/>
  </p:handoutMasterIdLst>
  <p:sldIdLst>
    <p:sldId id="422" r:id="rId2"/>
    <p:sldId id="412" r:id="rId3"/>
    <p:sldId id="257" r:id="rId4"/>
    <p:sldId id="258" r:id="rId5"/>
    <p:sldId id="306" r:id="rId6"/>
    <p:sldId id="524" r:id="rId7"/>
    <p:sldId id="416" r:id="rId8"/>
    <p:sldId id="417" r:id="rId9"/>
    <p:sldId id="413" r:id="rId10"/>
    <p:sldId id="423" r:id="rId11"/>
    <p:sldId id="429" r:id="rId12"/>
    <p:sldId id="430" r:id="rId13"/>
    <p:sldId id="432" r:id="rId14"/>
    <p:sldId id="256" r:id="rId15"/>
    <p:sldId id="414" r:id="rId16"/>
    <p:sldId id="433" r:id="rId17"/>
    <p:sldId id="415" r:id="rId18"/>
    <p:sldId id="455" r:id="rId19"/>
    <p:sldId id="561" r:id="rId20"/>
    <p:sldId id="562" r:id="rId21"/>
    <p:sldId id="434" r:id="rId22"/>
    <p:sldId id="435" r:id="rId23"/>
    <p:sldId id="437" r:id="rId24"/>
    <p:sldId id="436" r:id="rId25"/>
    <p:sldId id="438" r:id="rId26"/>
    <p:sldId id="439" r:id="rId27"/>
    <p:sldId id="440" r:id="rId28"/>
    <p:sldId id="441" r:id="rId29"/>
    <p:sldId id="323" r:id="rId30"/>
    <p:sldId id="324" r:id="rId31"/>
    <p:sldId id="449" r:id="rId32"/>
    <p:sldId id="325" r:id="rId33"/>
    <p:sldId id="326" r:id="rId34"/>
    <p:sldId id="327" r:id="rId35"/>
    <p:sldId id="328" r:id="rId36"/>
    <p:sldId id="329" r:id="rId37"/>
    <p:sldId id="330" r:id="rId38"/>
    <p:sldId id="334" r:id="rId39"/>
    <p:sldId id="335" r:id="rId40"/>
    <p:sldId id="336" r:id="rId41"/>
    <p:sldId id="337" r:id="rId42"/>
    <p:sldId id="444" r:id="rId43"/>
    <p:sldId id="339" r:id="rId44"/>
    <p:sldId id="452" r:id="rId45"/>
    <p:sldId id="341" r:id="rId46"/>
    <p:sldId id="451" r:id="rId47"/>
    <p:sldId id="445" r:id="rId48"/>
    <p:sldId id="446" r:id="rId49"/>
    <p:sldId id="447" r:id="rId50"/>
    <p:sldId id="453" r:id="rId51"/>
    <p:sldId id="344" r:id="rId52"/>
    <p:sldId id="321" r:id="rId53"/>
    <p:sldId id="322" r:id="rId54"/>
    <p:sldId id="347" r:id="rId55"/>
    <p:sldId id="346" r:id="rId56"/>
    <p:sldId id="460" r:id="rId57"/>
    <p:sldId id="461" r:id="rId58"/>
    <p:sldId id="349" r:id="rId59"/>
    <p:sldId id="348" r:id="rId60"/>
    <p:sldId id="353" r:id="rId61"/>
    <p:sldId id="356" r:id="rId62"/>
    <p:sldId id="355" r:id="rId63"/>
    <p:sldId id="462" r:id="rId64"/>
    <p:sldId id="463" r:id="rId65"/>
    <p:sldId id="464" r:id="rId66"/>
    <p:sldId id="448" r:id="rId67"/>
    <p:sldId id="488" r:id="rId68"/>
    <p:sldId id="469" r:id="rId69"/>
    <p:sldId id="471" r:id="rId70"/>
    <p:sldId id="472" r:id="rId71"/>
    <p:sldId id="505" r:id="rId72"/>
    <p:sldId id="479" r:id="rId73"/>
    <p:sldId id="481" r:id="rId74"/>
    <p:sldId id="316" r:id="rId75"/>
    <p:sldId id="314" r:id="rId76"/>
    <p:sldId id="489" r:id="rId77"/>
    <p:sldId id="493" r:id="rId78"/>
    <p:sldId id="491" r:id="rId79"/>
    <p:sldId id="494" r:id="rId80"/>
    <p:sldId id="498" r:id="rId81"/>
    <p:sldId id="499" r:id="rId82"/>
    <p:sldId id="507" r:id="rId83"/>
    <p:sldId id="508" r:id="rId84"/>
    <p:sldId id="509" r:id="rId85"/>
    <p:sldId id="510" r:id="rId86"/>
    <p:sldId id="357" r:id="rId87"/>
    <p:sldId id="506" r:id="rId88"/>
    <p:sldId id="511" r:id="rId89"/>
    <p:sldId id="512" r:id="rId90"/>
    <p:sldId id="431" r:id="rId91"/>
    <p:sldId id="426" r:id="rId92"/>
    <p:sldId id="513" r:id="rId93"/>
    <p:sldId id="514" r:id="rId94"/>
    <p:sldId id="515" r:id="rId95"/>
    <p:sldId id="516" r:id="rId96"/>
    <p:sldId id="465" r:id="rId97"/>
    <p:sldId id="466" r:id="rId98"/>
    <p:sldId id="467" r:id="rId99"/>
    <p:sldId id="468" r:id="rId100"/>
    <p:sldId id="526" r:id="rId101"/>
    <p:sldId id="527" r:id="rId102"/>
    <p:sldId id="528" r:id="rId103"/>
    <p:sldId id="529" r:id="rId104"/>
    <p:sldId id="530" r:id="rId105"/>
    <p:sldId id="531" r:id="rId106"/>
    <p:sldId id="521" r:id="rId107"/>
    <p:sldId id="522" r:id="rId108"/>
    <p:sldId id="523" r:id="rId109"/>
    <p:sldId id="340" r:id="rId110"/>
    <p:sldId id="442" r:id="rId111"/>
    <p:sldId id="338" r:id="rId112"/>
    <p:sldId id="539" r:id="rId113"/>
    <p:sldId id="533" r:id="rId114"/>
    <p:sldId id="534" r:id="rId115"/>
    <p:sldId id="535" r:id="rId116"/>
    <p:sldId id="536" r:id="rId117"/>
    <p:sldId id="537" r:id="rId118"/>
    <p:sldId id="563" r:id="rId119"/>
    <p:sldId id="564" r:id="rId120"/>
    <p:sldId id="545" r:id="rId121"/>
    <p:sldId id="546" r:id="rId122"/>
    <p:sldId id="565" r:id="rId123"/>
    <p:sldId id="548" r:id="rId124"/>
    <p:sldId id="551" r:id="rId125"/>
    <p:sldId id="552" r:id="rId126"/>
    <p:sldId id="554" r:id="rId127"/>
    <p:sldId id="555" r:id="rId128"/>
    <p:sldId id="556" r:id="rId129"/>
  </p:sldIdLst>
  <p:sldSz cx="9144000" cy="6858000" type="screen4x3"/>
  <p:notesSz cx="6797675" cy="99266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EA76D4"/>
    <a:srgbClr val="FFFFFF"/>
    <a:srgbClr val="0000FF"/>
    <a:srgbClr val="83DDC1"/>
    <a:srgbClr val="12006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5" autoAdjust="0"/>
  </p:normalViewPr>
  <p:slideViewPr>
    <p:cSldViewPr>
      <p:cViewPr varScale="1">
        <p:scale>
          <a:sx n="97" d="100"/>
          <a:sy n="97" d="100"/>
        </p:scale>
        <p:origin x="384" y="84"/>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1" y="2"/>
            <a:ext cx="2945659" cy="496332"/>
          </a:xfrm>
          <a:prstGeom prst="rect">
            <a:avLst/>
          </a:prstGeom>
          <a:noFill/>
          <a:ln w="9525">
            <a:noFill/>
            <a:miter lim="800000"/>
            <a:headEnd/>
            <a:tailEnd/>
          </a:ln>
          <a:effectLst/>
        </p:spPr>
        <p:txBody>
          <a:bodyPr vert="horz" wrap="square" lIns="91000" tIns="45500" rIns="91000" bIns="45500" numCol="1" anchor="t" anchorCtr="0" compatLnSpc="1">
            <a:prstTxWarp prst="textNoShape">
              <a:avLst/>
            </a:prstTxWarp>
          </a:bodyPr>
          <a:lstStyle>
            <a:lvl1pPr eaLnBrk="1" hangingPunct="1">
              <a:defRPr sz="1200"/>
            </a:lvl1pPr>
          </a:lstStyle>
          <a:p>
            <a:endParaRPr lang="en-US"/>
          </a:p>
        </p:txBody>
      </p:sp>
      <p:sp>
        <p:nvSpPr>
          <p:cNvPr id="50179" name="Rectangle 3"/>
          <p:cNvSpPr>
            <a:spLocks noGrp="1" noChangeArrowheads="1"/>
          </p:cNvSpPr>
          <p:nvPr>
            <p:ph type="dt" sz="quarter" idx="1"/>
          </p:nvPr>
        </p:nvSpPr>
        <p:spPr bwMode="auto">
          <a:xfrm>
            <a:off x="3850444" y="2"/>
            <a:ext cx="2945659" cy="496332"/>
          </a:xfrm>
          <a:prstGeom prst="rect">
            <a:avLst/>
          </a:prstGeom>
          <a:noFill/>
          <a:ln w="9525">
            <a:noFill/>
            <a:miter lim="800000"/>
            <a:headEnd/>
            <a:tailEnd/>
          </a:ln>
          <a:effectLst/>
        </p:spPr>
        <p:txBody>
          <a:bodyPr vert="horz" wrap="square" lIns="91000" tIns="45500" rIns="91000" bIns="45500" numCol="1" anchor="t" anchorCtr="0" compatLnSpc="1">
            <a:prstTxWarp prst="textNoShape">
              <a:avLst/>
            </a:prstTxWarp>
          </a:bodyPr>
          <a:lstStyle>
            <a:lvl1pPr algn="r" eaLnBrk="1" hangingPunct="1">
              <a:defRPr sz="1200"/>
            </a:lvl1pPr>
          </a:lstStyle>
          <a:p>
            <a:endParaRPr lang="en-US"/>
          </a:p>
        </p:txBody>
      </p:sp>
      <p:sp>
        <p:nvSpPr>
          <p:cNvPr id="50180" name="Rectangle 4"/>
          <p:cNvSpPr>
            <a:spLocks noGrp="1" noChangeArrowheads="1"/>
          </p:cNvSpPr>
          <p:nvPr>
            <p:ph type="ftr" sz="quarter" idx="2"/>
          </p:nvPr>
        </p:nvSpPr>
        <p:spPr bwMode="auto">
          <a:xfrm>
            <a:off x="1" y="9428585"/>
            <a:ext cx="2945659" cy="496332"/>
          </a:xfrm>
          <a:prstGeom prst="rect">
            <a:avLst/>
          </a:prstGeom>
          <a:noFill/>
          <a:ln w="9525">
            <a:noFill/>
            <a:miter lim="800000"/>
            <a:headEnd/>
            <a:tailEnd/>
          </a:ln>
          <a:effectLst/>
        </p:spPr>
        <p:txBody>
          <a:bodyPr vert="horz" wrap="square" lIns="91000" tIns="45500" rIns="91000" bIns="45500" numCol="1" anchor="b" anchorCtr="0" compatLnSpc="1">
            <a:prstTxWarp prst="textNoShape">
              <a:avLst/>
            </a:prstTxWarp>
          </a:bodyPr>
          <a:lstStyle>
            <a:lvl1pPr eaLnBrk="1" hangingPunct="1">
              <a:defRPr sz="1200"/>
            </a:lvl1pPr>
          </a:lstStyle>
          <a:p>
            <a:endParaRPr lang="en-US"/>
          </a:p>
        </p:txBody>
      </p:sp>
      <p:sp>
        <p:nvSpPr>
          <p:cNvPr id="50181" name="Rectangle 5"/>
          <p:cNvSpPr>
            <a:spLocks noGrp="1" noChangeArrowheads="1"/>
          </p:cNvSpPr>
          <p:nvPr>
            <p:ph type="sldNum" sz="quarter" idx="3"/>
          </p:nvPr>
        </p:nvSpPr>
        <p:spPr bwMode="auto">
          <a:xfrm>
            <a:off x="3850444" y="9428585"/>
            <a:ext cx="2945659" cy="496332"/>
          </a:xfrm>
          <a:prstGeom prst="rect">
            <a:avLst/>
          </a:prstGeom>
          <a:noFill/>
          <a:ln w="9525">
            <a:noFill/>
            <a:miter lim="800000"/>
            <a:headEnd/>
            <a:tailEnd/>
          </a:ln>
          <a:effectLst/>
        </p:spPr>
        <p:txBody>
          <a:bodyPr vert="horz" wrap="square" lIns="91000" tIns="45500" rIns="91000" bIns="45500" numCol="1" anchor="b" anchorCtr="0" compatLnSpc="1">
            <a:prstTxWarp prst="textNoShape">
              <a:avLst/>
            </a:prstTxWarp>
          </a:bodyPr>
          <a:lstStyle>
            <a:lvl1pPr algn="r" eaLnBrk="1" hangingPunct="1">
              <a:defRPr sz="1200"/>
            </a:lvl1pPr>
          </a:lstStyle>
          <a:p>
            <a:fld id="{992E23FB-DA74-4F78-9B82-E430C9FF33C9}" type="slidenum">
              <a:rPr lang="en-US"/>
              <a:pPr/>
              <a:t>‹#›</a:t>
            </a:fld>
            <a:endParaRPr lang="en-US"/>
          </a:p>
        </p:txBody>
      </p:sp>
    </p:spTree>
    <p:extLst>
      <p:ext uri="{BB962C8B-B14F-4D97-AF65-F5344CB8AC3E}">
        <p14:creationId xmlns:p14="http://schemas.microsoft.com/office/powerpoint/2010/main" val="2608798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1000" tIns="45500" rIns="91000" bIns="45500" rtlCol="0"/>
          <a:lstStyle>
            <a:lvl1pPr algn="l">
              <a:defRPr sz="1200"/>
            </a:lvl1pPr>
          </a:lstStyle>
          <a:p>
            <a:endParaRPr lang="en-AU"/>
          </a:p>
        </p:txBody>
      </p:sp>
      <p:sp>
        <p:nvSpPr>
          <p:cNvPr id="3" name="Date Placeholder 2"/>
          <p:cNvSpPr>
            <a:spLocks noGrp="1"/>
          </p:cNvSpPr>
          <p:nvPr>
            <p:ph type="dt" idx="1"/>
          </p:nvPr>
        </p:nvSpPr>
        <p:spPr>
          <a:xfrm>
            <a:off x="3850444" y="2"/>
            <a:ext cx="2945659" cy="496332"/>
          </a:xfrm>
          <a:prstGeom prst="rect">
            <a:avLst/>
          </a:prstGeom>
        </p:spPr>
        <p:txBody>
          <a:bodyPr vert="horz" lIns="91000" tIns="45500" rIns="91000" bIns="45500" rtlCol="0"/>
          <a:lstStyle>
            <a:lvl1pPr algn="r">
              <a:defRPr sz="1200"/>
            </a:lvl1pPr>
          </a:lstStyle>
          <a:p>
            <a:fld id="{6C29A942-0C7B-41B9-ACA3-0096D2404011}" type="datetimeFigureOut">
              <a:rPr lang="en-AU" smtClean="0"/>
              <a:pPr/>
              <a:t>15/06/2024</a:t>
            </a:fld>
            <a:endParaRPr lang="en-AU"/>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000" tIns="45500" rIns="91000" bIns="45500" rtlCol="0" anchor="ctr"/>
          <a:lstStyle/>
          <a:p>
            <a:endParaRPr lang="en-AU"/>
          </a:p>
        </p:txBody>
      </p:sp>
      <p:sp>
        <p:nvSpPr>
          <p:cNvPr id="5" name="Notes Placeholder 4"/>
          <p:cNvSpPr>
            <a:spLocks noGrp="1"/>
          </p:cNvSpPr>
          <p:nvPr>
            <p:ph type="body" sz="quarter" idx="3"/>
          </p:nvPr>
        </p:nvSpPr>
        <p:spPr>
          <a:xfrm>
            <a:off x="679768" y="4715155"/>
            <a:ext cx="5438140" cy="4466987"/>
          </a:xfrm>
          <a:prstGeom prst="rect">
            <a:avLst/>
          </a:prstGeom>
        </p:spPr>
        <p:txBody>
          <a:bodyPr vert="horz" lIns="91000" tIns="45500" rIns="91000" bIns="4550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9428585"/>
            <a:ext cx="2945659" cy="496332"/>
          </a:xfrm>
          <a:prstGeom prst="rect">
            <a:avLst/>
          </a:prstGeom>
        </p:spPr>
        <p:txBody>
          <a:bodyPr vert="horz" lIns="91000" tIns="45500" rIns="91000" bIns="45500" rtlCol="0" anchor="b"/>
          <a:lstStyle>
            <a:lvl1pPr algn="l">
              <a:defRPr sz="1200"/>
            </a:lvl1pPr>
          </a:lstStyle>
          <a:p>
            <a:endParaRPr lang="en-AU"/>
          </a:p>
        </p:txBody>
      </p:sp>
      <p:sp>
        <p:nvSpPr>
          <p:cNvPr id="7" name="Slide Number Placeholder 6"/>
          <p:cNvSpPr>
            <a:spLocks noGrp="1"/>
          </p:cNvSpPr>
          <p:nvPr>
            <p:ph type="sldNum" sz="quarter" idx="5"/>
          </p:nvPr>
        </p:nvSpPr>
        <p:spPr>
          <a:xfrm>
            <a:off x="3850444" y="9428585"/>
            <a:ext cx="2945659" cy="496332"/>
          </a:xfrm>
          <a:prstGeom prst="rect">
            <a:avLst/>
          </a:prstGeom>
        </p:spPr>
        <p:txBody>
          <a:bodyPr vert="horz" lIns="91000" tIns="45500" rIns="91000" bIns="45500" rtlCol="0" anchor="b"/>
          <a:lstStyle>
            <a:lvl1pPr algn="r">
              <a:defRPr sz="1200"/>
            </a:lvl1pPr>
          </a:lstStyle>
          <a:p>
            <a:fld id="{BA8C4B34-EF2E-4327-95EA-0618C0859627}" type="slidenum">
              <a:rPr lang="en-AU" smtClean="0"/>
              <a:pPr/>
              <a:t>‹#›</a:t>
            </a:fld>
            <a:endParaRPr lang="en-AU"/>
          </a:p>
        </p:txBody>
      </p:sp>
    </p:spTree>
    <p:extLst>
      <p:ext uri="{BB962C8B-B14F-4D97-AF65-F5344CB8AC3E}">
        <p14:creationId xmlns:p14="http://schemas.microsoft.com/office/powerpoint/2010/main" val="25537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2</a:t>
            </a:fld>
            <a:endParaRPr lang="en-AU" dirty="0"/>
          </a:p>
        </p:txBody>
      </p:sp>
    </p:spTree>
    <p:extLst>
      <p:ext uri="{BB962C8B-B14F-4D97-AF65-F5344CB8AC3E}">
        <p14:creationId xmlns:p14="http://schemas.microsoft.com/office/powerpoint/2010/main" val="43583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15</a:t>
            </a:fld>
            <a:endParaRPr lang="en-AU" dirty="0"/>
          </a:p>
        </p:txBody>
      </p:sp>
    </p:spTree>
    <p:extLst>
      <p:ext uri="{BB962C8B-B14F-4D97-AF65-F5344CB8AC3E}">
        <p14:creationId xmlns:p14="http://schemas.microsoft.com/office/powerpoint/2010/main" val="143080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16</a:t>
            </a:fld>
            <a:endParaRPr lang="en-AU" dirty="0"/>
          </a:p>
        </p:txBody>
      </p:sp>
    </p:spTree>
    <p:extLst>
      <p:ext uri="{BB962C8B-B14F-4D97-AF65-F5344CB8AC3E}">
        <p14:creationId xmlns:p14="http://schemas.microsoft.com/office/powerpoint/2010/main" val="3381450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17</a:t>
            </a:fld>
            <a:endParaRPr lang="en-AU"/>
          </a:p>
        </p:txBody>
      </p:sp>
    </p:spTree>
    <p:extLst>
      <p:ext uri="{BB962C8B-B14F-4D97-AF65-F5344CB8AC3E}">
        <p14:creationId xmlns:p14="http://schemas.microsoft.com/office/powerpoint/2010/main" val="409676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18</a:t>
            </a:fld>
            <a:endParaRPr lang="en-AU"/>
          </a:p>
        </p:txBody>
      </p:sp>
    </p:spTree>
    <p:extLst>
      <p:ext uri="{BB962C8B-B14F-4D97-AF65-F5344CB8AC3E}">
        <p14:creationId xmlns:p14="http://schemas.microsoft.com/office/powerpoint/2010/main" val="2906739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19</a:t>
            </a:fld>
            <a:endParaRPr lang="en-AU"/>
          </a:p>
        </p:txBody>
      </p:sp>
    </p:spTree>
    <p:extLst>
      <p:ext uri="{BB962C8B-B14F-4D97-AF65-F5344CB8AC3E}">
        <p14:creationId xmlns:p14="http://schemas.microsoft.com/office/powerpoint/2010/main" val="187584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20</a:t>
            </a:fld>
            <a:endParaRPr lang="en-AU"/>
          </a:p>
        </p:txBody>
      </p:sp>
    </p:spTree>
    <p:extLst>
      <p:ext uri="{BB962C8B-B14F-4D97-AF65-F5344CB8AC3E}">
        <p14:creationId xmlns:p14="http://schemas.microsoft.com/office/powerpoint/2010/main" val="32339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21</a:t>
            </a:fld>
            <a:endParaRPr lang="en-AU"/>
          </a:p>
        </p:txBody>
      </p:sp>
    </p:spTree>
    <p:extLst>
      <p:ext uri="{BB962C8B-B14F-4D97-AF65-F5344CB8AC3E}">
        <p14:creationId xmlns:p14="http://schemas.microsoft.com/office/powerpoint/2010/main" val="2401865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22</a:t>
            </a:fld>
            <a:endParaRPr lang="en-AU"/>
          </a:p>
        </p:txBody>
      </p:sp>
    </p:spTree>
    <p:extLst>
      <p:ext uri="{BB962C8B-B14F-4D97-AF65-F5344CB8AC3E}">
        <p14:creationId xmlns:p14="http://schemas.microsoft.com/office/powerpoint/2010/main" val="285770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23</a:t>
            </a:fld>
            <a:endParaRPr lang="en-AU"/>
          </a:p>
        </p:txBody>
      </p:sp>
    </p:spTree>
    <p:extLst>
      <p:ext uri="{BB962C8B-B14F-4D97-AF65-F5344CB8AC3E}">
        <p14:creationId xmlns:p14="http://schemas.microsoft.com/office/powerpoint/2010/main" val="162143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24</a:t>
            </a:fld>
            <a:endParaRPr lang="en-AU"/>
          </a:p>
        </p:txBody>
      </p:sp>
    </p:spTree>
    <p:extLst>
      <p:ext uri="{BB962C8B-B14F-4D97-AF65-F5344CB8AC3E}">
        <p14:creationId xmlns:p14="http://schemas.microsoft.com/office/powerpoint/2010/main" val="212872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3</a:t>
            </a:fld>
            <a:endParaRPr lang="en-AU" dirty="0"/>
          </a:p>
        </p:txBody>
      </p:sp>
    </p:spTree>
    <p:extLst>
      <p:ext uri="{BB962C8B-B14F-4D97-AF65-F5344CB8AC3E}">
        <p14:creationId xmlns:p14="http://schemas.microsoft.com/office/powerpoint/2010/main" val="2283763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29</a:t>
            </a:fld>
            <a:endParaRPr lang="en-AU"/>
          </a:p>
        </p:txBody>
      </p:sp>
    </p:spTree>
    <p:extLst>
      <p:ext uri="{BB962C8B-B14F-4D97-AF65-F5344CB8AC3E}">
        <p14:creationId xmlns:p14="http://schemas.microsoft.com/office/powerpoint/2010/main" val="3223408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30</a:t>
            </a:fld>
            <a:endParaRPr lang="en-AU"/>
          </a:p>
        </p:txBody>
      </p:sp>
    </p:spTree>
    <p:extLst>
      <p:ext uri="{BB962C8B-B14F-4D97-AF65-F5344CB8AC3E}">
        <p14:creationId xmlns:p14="http://schemas.microsoft.com/office/powerpoint/2010/main" val="346757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31</a:t>
            </a:fld>
            <a:endParaRPr lang="en-AU"/>
          </a:p>
        </p:txBody>
      </p:sp>
    </p:spTree>
    <p:extLst>
      <p:ext uri="{BB962C8B-B14F-4D97-AF65-F5344CB8AC3E}">
        <p14:creationId xmlns:p14="http://schemas.microsoft.com/office/powerpoint/2010/main" val="882214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32</a:t>
            </a:fld>
            <a:endParaRPr lang="en-AU"/>
          </a:p>
        </p:txBody>
      </p:sp>
    </p:spTree>
    <p:extLst>
      <p:ext uri="{BB962C8B-B14F-4D97-AF65-F5344CB8AC3E}">
        <p14:creationId xmlns:p14="http://schemas.microsoft.com/office/powerpoint/2010/main" val="516998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33</a:t>
            </a:fld>
            <a:endParaRPr lang="en-AU"/>
          </a:p>
        </p:txBody>
      </p:sp>
    </p:spTree>
    <p:extLst>
      <p:ext uri="{BB962C8B-B14F-4D97-AF65-F5344CB8AC3E}">
        <p14:creationId xmlns:p14="http://schemas.microsoft.com/office/powerpoint/2010/main" val="2326504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34</a:t>
            </a:fld>
            <a:endParaRPr lang="en-AU"/>
          </a:p>
        </p:txBody>
      </p:sp>
    </p:spTree>
    <p:extLst>
      <p:ext uri="{BB962C8B-B14F-4D97-AF65-F5344CB8AC3E}">
        <p14:creationId xmlns:p14="http://schemas.microsoft.com/office/powerpoint/2010/main" val="1940832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35</a:t>
            </a:fld>
            <a:endParaRPr lang="en-AU"/>
          </a:p>
        </p:txBody>
      </p:sp>
    </p:spTree>
    <p:extLst>
      <p:ext uri="{BB962C8B-B14F-4D97-AF65-F5344CB8AC3E}">
        <p14:creationId xmlns:p14="http://schemas.microsoft.com/office/powerpoint/2010/main" val="384376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36</a:t>
            </a:fld>
            <a:endParaRPr lang="en-AU"/>
          </a:p>
        </p:txBody>
      </p:sp>
    </p:spTree>
    <p:extLst>
      <p:ext uri="{BB962C8B-B14F-4D97-AF65-F5344CB8AC3E}">
        <p14:creationId xmlns:p14="http://schemas.microsoft.com/office/powerpoint/2010/main" val="1666134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37</a:t>
            </a:fld>
            <a:endParaRPr lang="en-AU"/>
          </a:p>
        </p:txBody>
      </p:sp>
    </p:spTree>
    <p:extLst>
      <p:ext uri="{BB962C8B-B14F-4D97-AF65-F5344CB8AC3E}">
        <p14:creationId xmlns:p14="http://schemas.microsoft.com/office/powerpoint/2010/main" val="1230743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38</a:t>
            </a:fld>
            <a:endParaRPr lang="en-AU"/>
          </a:p>
        </p:txBody>
      </p:sp>
    </p:spTree>
    <p:extLst>
      <p:ext uri="{BB962C8B-B14F-4D97-AF65-F5344CB8AC3E}">
        <p14:creationId xmlns:p14="http://schemas.microsoft.com/office/powerpoint/2010/main" val="236336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4</a:t>
            </a:fld>
            <a:endParaRPr lang="en-AU" dirty="0"/>
          </a:p>
        </p:txBody>
      </p:sp>
    </p:spTree>
    <p:extLst>
      <p:ext uri="{BB962C8B-B14F-4D97-AF65-F5344CB8AC3E}">
        <p14:creationId xmlns:p14="http://schemas.microsoft.com/office/powerpoint/2010/main" val="887624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39</a:t>
            </a:fld>
            <a:endParaRPr lang="en-AU"/>
          </a:p>
        </p:txBody>
      </p:sp>
    </p:spTree>
    <p:extLst>
      <p:ext uri="{BB962C8B-B14F-4D97-AF65-F5344CB8AC3E}">
        <p14:creationId xmlns:p14="http://schemas.microsoft.com/office/powerpoint/2010/main" val="1454557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40</a:t>
            </a:fld>
            <a:endParaRPr lang="en-AU"/>
          </a:p>
        </p:txBody>
      </p:sp>
    </p:spTree>
    <p:extLst>
      <p:ext uri="{BB962C8B-B14F-4D97-AF65-F5344CB8AC3E}">
        <p14:creationId xmlns:p14="http://schemas.microsoft.com/office/powerpoint/2010/main" val="387514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41</a:t>
            </a:fld>
            <a:endParaRPr lang="en-AU"/>
          </a:p>
        </p:txBody>
      </p:sp>
    </p:spTree>
    <p:extLst>
      <p:ext uri="{BB962C8B-B14F-4D97-AF65-F5344CB8AC3E}">
        <p14:creationId xmlns:p14="http://schemas.microsoft.com/office/powerpoint/2010/main" val="4126758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42</a:t>
            </a:fld>
            <a:endParaRPr lang="en-AU"/>
          </a:p>
        </p:txBody>
      </p:sp>
    </p:spTree>
    <p:extLst>
      <p:ext uri="{BB962C8B-B14F-4D97-AF65-F5344CB8AC3E}">
        <p14:creationId xmlns:p14="http://schemas.microsoft.com/office/powerpoint/2010/main" val="25970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43</a:t>
            </a:fld>
            <a:endParaRPr lang="en-AU"/>
          </a:p>
        </p:txBody>
      </p:sp>
    </p:spTree>
    <p:extLst>
      <p:ext uri="{BB962C8B-B14F-4D97-AF65-F5344CB8AC3E}">
        <p14:creationId xmlns:p14="http://schemas.microsoft.com/office/powerpoint/2010/main" val="1619499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44</a:t>
            </a:fld>
            <a:endParaRPr lang="en-AU"/>
          </a:p>
        </p:txBody>
      </p:sp>
    </p:spTree>
    <p:extLst>
      <p:ext uri="{BB962C8B-B14F-4D97-AF65-F5344CB8AC3E}">
        <p14:creationId xmlns:p14="http://schemas.microsoft.com/office/powerpoint/2010/main" val="2169116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45</a:t>
            </a:fld>
            <a:endParaRPr lang="en-AU"/>
          </a:p>
        </p:txBody>
      </p:sp>
    </p:spTree>
    <p:extLst>
      <p:ext uri="{BB962C8B-B14F-4D97-AF65-F5344CB8AC3E}">
        <p14:creationId xmlns:p14="http://schemas.microsoft.com/office/powerpoint/2010/main" val="42220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46</a:t>
            </a:fld>
            <a:endParaRPr lang="en-AU"/>
          </a:p>
        </p:txBody>
      </p:sp>
    </p:spTree>
    <p:extLst>
      <p:ext uri="{BB962C8B-B14F-4D97-AF65-F5344CB8AC3E}">
        <p14:creationId xmlns:p14="http://schemas.microsoft.com/office/powerpoint/2010/main" val="161237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51</a:t>
            </a:fld>
            <a:endParaRPr lang="en-AU"/>
          </a:p>
        </p:txBody>
      </p:sp>
    </p:spTree>
    <p:extLst>
      <p:ext uri="{BB962C8B-B14F-4D97-AF65-F5344CB8AC3E}">
        <p14:creationId xmlns:p14="http://schemas.microsoft.com/office/powerpoint/2010/main" val="561729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52</a:t>
            </a:fld>
            <a:endParaRPr lang="en-AU"/>
          </a:p>
        </p:txBody>
      </p:sp>
    </p:spTree>
    <p:extLst>
      <p:ext uri="{BB962C8B-B14F-4D97-AF65-F5344CB8AC3E}">
        <p14:creationId xmlns:p14="http://schemas.microsoft.com/office/powerpoint/2010/main" val="169356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5</a:t>
            </a:fld>
            <a:endParaRPr lang="en-AU" dirty="0"/>
          </a:p>
        </p:txBody>
      </p:sp>
    </p:spTree>
    <p:extLst>
      <p:ext uri="{BB962C8B-B14F-4D97-AF65-F5344CB8AC3E}">
        <p14:creationId xmlns:p14="http://schemas.microsoft.com/office/powerpoint/2010/main" val="688097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53</a:t>
            </a:fld>
            <a:endParaRPr lang="en-AU"/>
          </a:p>
        </p:txBody>
      </p:sp>
    </p:spTree>
    <p:extLst>
      <p:ext uri="{BB962C8B-B14F-4D97-AF65-F5344CB8AC3E}">
        <p14:creationId xmlns:p14="http://schemas.microsoft.com/office/powerpoint/2010/main" val="3775604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54</a:t>
            </a:fld>
            <a:endParaRPr lang="en-AU" dirty="0"/>
          </a:p>
        </p:txBody>
      </p:sp>
    </p:spTree>
    <p:extLst>
      <p:ext uri="{BB962C8B-B14F-4D97-AF65-F5344CB8AC3E}">
        <p14:creationId xmlns:p14="http://schemas.microsoft.com/office/powerpoint/2010/main" val="3500743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55</a:t>
            </a:fld>
            <a:endParaRPr lang="en-AU"/>
          </a:p>
        </p:txBody>
      </p:sp>
    </p:spTree>
    <p:extLst>
      <p:ext uri="{BB962C8B-B14F-4D97-AF65-F5344CB8AC3E}">
        <p14:creationId xmlns:p14="http://schemas.microsoft.com/office/powerpoint/2010/main" val="2248198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56</a:t>
            </a:fld>
            <a:endParaRPr lang="en-AU"/>
          </a:p>
        </p:txBody>
      </p:sp>
    </p:spTree>
    <p:extLst>
      <p:ext uri="{BB962C8B-B14F-4D97-AF65-F5344CB8AC3E}">
        <p14:creationId xmlns:p14="http://schemas.microsoft.com/office/powerpoint/2010/main" val="737114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57</a:t>
            </a:fld>
            <a:endParaRPr lang="en-AU"/>
          </a:p>
        </p:txBody>
      </p:sp>
    </p:spTree>
    <p:extLst>
      <p:ext uri="{BB962C8B-B14F-4D97-AF65-F5344CB8AC3E}">
        <p14:creationId xmlns:p14="http://schemas.microsoft.com/office/powerpoint/2010/main" val="3285680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58</a:t>
            </a:fld>
            <a:endParaRPr lang="en-AU"/>
          </a:p>
        </p:txBody>
      </p:sp>
    </p:spTree>
    <p:extLst>
      <p:ext uri="{BB962C8B-B14F-4D97-AF65-F5344CB8AC3E}">
        <p14:creationId xmlns:p14="http://schemas.microsoft.com/office/powerpoint/2010/main" val="2331184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59</a:t>
            </a:fld>
            <a:endParaRPr lang="en-AU"/>
          </a:p>
        </p:txBody>
      </p:sp>
    </p:spTree>
    <p:extLst>
      <p:ext uri="{BB962C8B-B14F-4D97-AF65-F5344CB8AC3E}">
        <p14:creationId xmlns:p14="http://schemas.microsoft.com/office/powerpoint/2010/main" val="2005649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60</a:t>
            </a:fld>
            <a:endParaRPr lang="en-AU"/>
          </a:p>
        </p:txBody>
      </p:sp>
    </p:spTree>
    <p:extLst>
      <p:ext uri="{BB962C8B-B14F-4D97-AF65-F5344CB8AC3E}">
        <p14:creationId xmlns:p14="http://schemas.microsoft.com/office/powerpoint/2010/main" val="3825604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61</a:t>
            </a:fld>
            <a:endParaRPr lang="en-AU"/>
          </a:p>
        </p:txBody>
      </p:sp>
    </p:spTree>
    <p:extLst>
      <p:ext uri="{BB962C8B-B14F-4D97-AF65-F5344CB8AC3E}">
        <p14:creationId xmlns:p14="http://schemas.microsoft.com/office/powerpoint/2010/main" val="1252249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62</a:t>
            </a:fld>
            <a:endParaRPr lang="en-AU"/>
          </a:p>
        </p:txBody>
      </p:sp>
    </p:spTree>
    <p:extLst>
      <p:ext uri="{BB962C8B-B14F-4D97-AF65-F5344CB8AC3E}">
        <p14:creationId xmlns:p14="http://schemas.microsoft.com/office/powerpoint/2010/main" val="73821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6</a:t>
            </a:fld>
            <a:endParaRPr lang="en-AU" dirty="0"/>
          </a:p>
        </p:txBody>
      </p:sp>
    </p:spTree>
    <p:extLst>
      <p:ext uri="{BB962C8B-B14F-4D97-AF65-F5344CB8AC3E}">
        <p14:creationId xmlns:p14="http://schemas.microsoft.com/office/powerpoint/2010/main" val="627020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67</a:t>
            </a:fld>
            <a:endParaRPr lang="en-AU"/>
          </a:p>
        </p:txBody>
      </p:sp>
    </p:spTree>
    <p:extLst>
      <p:ext uri="{BB962C8B-B14F-4D97-AF65-F5344CB8AC3E}">
        <p14:creationId xmlns:p14="http://schemas.microsoft.com/office/powerpoint/2010/main" val="1094603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68</a:t>
            </a:fld>
            <a:endParaRPr lang="en-AU"/>
          </a:p>
        </p:txBody>
      </p:sp>
    </p:spTree>
    <p:extLst>
      <p:ext uri="{BB962C8B-B14F-4D97-AF65-F5344CB8AC3E}">
        <p14:creationId xmlns:p14="http://schemas.microsoft.com/office/powerpoint/2010/main" val="2712623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69</a:t>
            </a:fld>
            <a:endParaRPr lang="en-AU"/>
          </a:p>
        </p:txBody>
      </p:sp>
    </p:spTree>
    <p:extLst>
      <p:ext uri="{BB962C8B-B14F-4D97-AF65-F5344CB8AC3E}">
        <p14:creationId xmlns:p14="http://schemas.microsoft.com/office/powerpoint/2010/main" val="979928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70</a:t>
            </a:fld>
            <a:endParaRPr lang="en-AU"/>
          </a:p>
        </p:txBody>
      </p:sp>
    </p:spTree>
    <p:extLst>
      <p:ext uri="{BB962C8B-B14F-4D97-AF65-F5344CB8AC3E}">
        <p14:creationId xmlns:p14="http://schemas.microsoft.com/office/powerpoint/2010/main" val="1917145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71</a:t>
            </a:fld>
            <a:endParaRPr lang="en-AU"/>
          </a:p>
        </p:txBody>
      </p:sp>
    </p:spTree>
    <p:extLst>
      <p:ext uri="{BB962C8B-B14F-4D97-AF65-F5344CB8AC3E}">
        <p14:creationId xmlns:p14="http://schemas.microsoft.com/office/powerpoint/2010/main" val="3574289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72</a:t>
            </a:fld>
            <a:endParaRPr lang="en-AU"/>
          </a:p>
        </p:txBody>
      </p:sp>
    </p:spTree>
    <p:extLst>
      <p:ext uri="{BB962C8B-B14F-4D97-AF65-F5344CB8AC3E}">
        <p14:creationId xmlns:p14="http://schemas.microsoft.com/office/powerpoint/2010/main" val="1145048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73</a:t>
            </a:fld>
            <a:endParaRPr lang="en-AU"/>
          </a:p>
        </p:txBody>
      </p:sp>
    </p:spTree>
    <p:extLst>
      <p:ext uri="{BB962C8B-B14F-4D97-AF65-F5344CB8AC3E}">
        <p14:creationId xmlns:p14="http://schemas.microsoft.com/office/powerpoint/2010/main" val="3974176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74</a:t>
            </a:fld>
            <a:endParaRPr lang="en-AU"/>
          </a:p>
        </p:txBody>
      </p:sp>
    </p:spTree>
    <p:extLst>
      <p:ext uri="{BB962C8B-B14F-4D97-AF65-F5344CB8AC3E}">
        <p14:creationId xmlns:p14="http://schemas.microsoft.com/office/powerpoint/2010/main" val="3683412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75</a:t>
            </a:fld>
            <a:endParaRPr lang="en-AU"/>
          </a:p>
        </p:txBody>
      </p:sp>
    </p:spTree>
    <p:extLst>
      <p:ext uri="{BB962C8B-B14F-4D97-AF65-F5344CB8AC3E}">
        <p14:creationId xmlns:p14="http://schemas.microsoft.com/office/powerpoint/2010/main" val="1565079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76</a:t>
            </a:fld>
            <a:endParaRPr lang="en-AU"/>
          </a:p>
        </p:txBody>
      </p:sp>
    </p:spTree>
    <p:extLst>
      <p:ext uri="{BB962C8B-B14F-4D97-AF65-F5344CB8AC3E}">
        <p14:creationId xmlns:p14="http://schemas.microsoft.com/office/powerpoint/2010/main" val="120779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7</a:t>
            </a:fld>
            <a:endParaRPr lang="en-AU" dirty="0"/>
          </a:p>
        </p:txBody>
      </p:sp>
    </p:spTree>
    <p:extLst>
      <p:ext uri="{BB962C8B-B14F-4D97-AF65-F5344CB8AC3E}">
        <p14:creationId xmlns:p14="http://schemas.microsoft.com/office/powerpoint/2010/main" val="2795310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77</a:t>
            </a:fld>
            <a:endParaRPr lang="en-AU"/>
          </a:p>
        </p:txBody>
      </p:sp>
    </p:spTree>
    <p:extLst>
      <p:ext uri="{BB962C8B-B14F-4D97-AF65-F5344CB8AC3E}">
        <p14:creationId xmlns:p14="http://schemas.microsoft.com/office/powerpoint/2010/main" val="2864667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78</a:t>
            </a:fld>
            <a:endParaRPr lang="en-AU"/>
          </a:p>
        </p:txBody>
      </p:sp>
    </p:spTree>
    <p:extLst>
      <p:ext uri="{BB962C8B-B14F-4D97-AF65-F5344CB8AC3E}">
        <p14:creationId xmlns:p14="http://schemas.microsoft.com/office/powerpoint/2010/main" val="553273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79</a:t>
            </a:fld>
            <a:endParaRPr lang="en-AU"/>
          </a:p>
        </p:txBody>
      </p:sp>
    </p:spTree>
    <p:extLst>
      <p:ext uri="{BB962C8B-B14F-4D97-AF65-F5344CB8AC3E}">
        <p14:creationId xmlns:p14="http://schemas.microsoft.com/office/powerpoint/2010/main" val="2278716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80</a:t>
            </a:fld>
            <a:endParaRPr lang="en-AU"/>
          </a:p>
        </p:txBody>
      </p:sp>
    </p:spTree>
    <p:extLst>
      <p:ext uri="{BB962C8B-B14F-4D97-AF65-F5344CB8AC3E}">
        <p14:creationId xmlns:p14="http://schemas.microsoft.com/office/powerpoint/2010/main" val="2280988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81</a:t>
            </a:fld>
            <a:endParaRPr lang="en-AU"/>
          </a:p>
        </p:txBody>
      </p:sp>
    </p:spTree>
    <p:extLst>
      <p:ext uri="{BB962C8B-B14F-4D97-AF65-F5344CB8AC3E}">
        <p14:creationId xmlns:p14="http://schemas.microsoft.com/office/powerpoint/2010/main" val="3518803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86</a:t>
            </a:fld>
            <a:endParaRPr lang="en-AU"/>
          </a:p>
        </p:txBody>
      </p:sp>
    </p:spTree>
    <p:extLst>
      <p:ext uri="{BB962C8B-B14F-4D97-AF65-F5344CB8AC3E}">
        <p14:creationId xmlns:p14="http://schemas.microsoft.com/office/powerpoint/2010/main" val="2321032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100</a:t>
            </a:fld>
            <a:endParaRPr lang="en-AU"/>
          </a:p>
        </p:txBody>
      </p:sp>
    </p:spTree>
    <p:extLst>
      <p:ext uri="{BB962C8B-B14F-4D97-AF65-F5344CB8AC3E}">
        <p14:creationId xmlns:p14="http://schemas.microsoft.com/office/powerpoint/2010/main" val="19863325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105</a:t>
            </a:fld>
            <a:endParaRPr lang="en-AU"/>
          </a:p>
        </p:txBody>
      </p:sp>
    </p:spTree>
    <p:extLst>
      <p:ext uri="{BB962C8B-B14F-4D97-AF65-F5344CB8AC3E}">
        <p14:creationId xmlns:p14="http://schemas.microsoft.com/office/powerpoint/2010/main" val="4055868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109</a:t>
            </a:fld>
            <a:endParaRPr lang="en-AU"/>
          </a:p>
        </p:txBody>
      </p:sp>
    </p:spTree>
    <p:extLst>
      <p:ext uri="{BB962C8B-B14F-4D97-AF65-F5344CB8AC3E}">
        <p14:creationId xmlns:p14="http://schemas.microsoft.com/office/powerpoint/2010/main" val="1805081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111</a:t>
            </a:fld>
            <a:endParaRPr lang="en-AU"/>
          </a:p>
        </p:txBody>
      </p:sp>
    </p:spTree>
    <p:extLst>
      <p:ext uri="{BB962C8B-B14F-4D97-AF65-F5344CB8AC3E}">
        <p14:creationId xmlns:p14="http://schemas.microsoft.com/office/powerpoint/2010/main" val="68121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8</a:t>
            </a:fld>
            <a:endParaRPr lang="en-AU" dirty="0"/>
          </a:p>
        </p:txBody>
      </p:sp>
    </p:spTree>
    <p:extLst>
      <p:ext uri="{BB962C8B-B14F-4D97-AF65-F5344CB8AC3E}">
        <p14:creationId xmlns:p14="http://schemas.microsoft.com/office/powerpoint/2010/main" val="24912447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117</a:t>
            </a:fld>
            <a:endParaRPr lang="en-AU"/>
          </a:p>
        </p:txBody>
      </p:sp>
    </p:spTree>
    <p:extLst>
      <p:ext uri="{BB962C8B-B14F-4D97-AF65-F5344CB8AC3E}">
        <p14:creationId xmlns:p14="http://schemas.microsoft.com/office/powerpoint/2010/main" val="515271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118</a:t>
            </a:fld>
            <a:endParaRPr lang="en-AU"/>
          </a:p>
        </p:txBody>
      </p:sp>
    </p:spTree>
    <p:extLst>
      <p:ext uri="{BB962C8B-B14F-4D97-AF65-F5344CB8AC3E}">
        <p14:creationId xmlns:p14="http://schemas.microsoft.com/office/powerpoint/2010/main" val="4003693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119</a:t>
            </a:fld>
            <a:endParaRPr lang="en-AU"/>
          </a:p>
        </p:txBody>
      </p:sp>
    </p:spTree>
    <p:extLst>
      <p:ext uri="{BB962C8B-B14F-4D97-AF65-F5344CB8AC3E}">
        <p14:creationId xmlns:p14="http://schemas.microsoft.com/office/powerpoint/2010/main" val="24443847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A8C4B34-EF2E-4327-95EA-0618C0859627}" type="slidenum">
              <a:rPr lang="en-AU" smtClean="0"/>
              <a:pPr/>
              <a:t>124</a:t>
            </a:fld>
            <a:endParaRPr lang="en-AU"/>
          </a:p>
        </p:txBody>
      </p:sp>
    </p:spTree>
    <p:extLst>
      <p:ext uri="{BB962C8B-B14F-4D97-AF65-F5344CB8AC3E}">
        <p14:creationId xmlns:p14="http://schemas.microsoft.com/office/powerpoint/2010/main" val="418505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9</a:t>
            </a:fld>
            <a:endParaRPr lang="en-AU" dirty="0"/>
          </a:p>
        </p:txBody>
      </p:sp>
    </p:spTree>
    <p:extLst>
      <p:ext uri="{BB962C8B-B14F-4D97-AF65-F5344CB8AC3E}">
        <p14:creationId xmlns:p14="http://schemas.microsoft.com/office/powerpoint/2010/main" val="7963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14</a:t>
            </a:fld>
            <a:endParaRPr lang="en-AU" dirty="0"/>
          </a:p>
        </p:txBody>
      </p:sp>
    </p:spTree>
    <p:extLst>
      <p:ext uri="{BB962C8B-B14F-4D97-AF65-F5344CB8AC3E}">
        <p14:creationId xmlns:p14="http://schemas.microsoft.com/office/powerpoint/2010/main" val="34135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122" name="Group 2"/>
          <p:cNvGrpSpPr>
            <a:grpSpLocks/>
          </p:cNvGrpSpPr>
          <p:nvPr/>
        </p:nvGrpSpPr>
        <p:grpSpPr bwMode="auto">
          <a:xfrm>
            <a:off x="319088" y="1752600"/>
            <a:ext cx="8824912" cy="5129213"/>
            <a:chOff x="201" y="1104"/>
            <a:chExt cx="5559" cy="3231"/>
          </a:xfrm>
        </p:grpSpPr>
        <p:sp>
          <p:nvSpPr>
            <p:cNvPr id="5123" name="Freeform 3"/>
            <p:cNvSpPr>
              <a:spLocks/>
            </p:cNvSpPr>
            <p:nvPr/>
          </p:nvSpPr>
          <p:spPr bwMode="ltGray">
            <a:xfrm>
              <a:off x="210" y="1104"/>
              <a:ext cx="5550" cy="3216"/>
            </a:xfrm>
            <a:custGeom>
              <a:avLst/>
              <a:gdLst/>
              <a:ahLst/>
              <a:cxnLst>
                <a:cxn ang="0">
                  <a:pos x="335" y="0"/>
                </a:cxn>
                <a:cxn ang="0">
                  <a:pos x="333" y="1290"/>
                </a:cxn>
                <a:cxn ang="0">
                  <a:pos x="0" y="1290"/>
                </a:cxn>
                <a:cxn ang="0">
                  <a:pos x="6" y="3210"/>
                </a:cxn>
                <a:cxn ang="0">
                  <a:pos x="5550" y="3216"/>
                </a:cxn>
                <a:cxn ang="0">
                  <a:pos x="5550" y="0"/>
                </a:cxn>
                <a:cxn ang="0">
                  <a:pos x="335" y="0"/>
                </a:cxn>
                <a:cxn ang="0">
                  <a:pos x="335" y="0"/>
                </a:cxn>
              </a:cxnLst>
              <a:rect l="0" t="0" r="r" b="b"/>
              <a:pathLst>
                <a:path w="5550" h="3216">
                  <a:moveTo>
                    <a:pt x="335" y="0"/>
                  </a:moveTo>
                  <a:lnTo>
                    <a:pt x="333" y="1290"/>
                  </a:lnTo>
                  <a:lnTo>
                    <a:pt x="0" y="1290"/>
                  </a:lnTo>
                  <a:lnTo>
                    <a:pt x="6" y="3210"/>
                  </a:lnTo>
                  <a:lnTo>
                    <a:pt x="5550" y="3216"/>
                  </a:lnTo>
                  <a:lnTo>
                    <a:pt x="5550" y="0"/>
                  </a:lnTo>
                  <a:lnTo>
                    <a:pt x="335" y="0"/>
                  </a:lnTo>
                  <a:lnTo>
                    <a:pt x="335" y="0"/>
                  </a:lnTo>
                  <a:close/>
                </a:path>
              </a:pathLst>
            </a:custGeom>
            <a:solidFill>
              <a:schemeClr val="bg2">
                <a:alpha val="39999"/>
              </a:schemeClr>
            </a:solidFill>
            <a:ln w="9525">
              <a:noFill/>
              <a:round/>
              <a:headEnd/>
              <a:tailEnd/>
            </a:ln>
          </p:spPr>
          <p:txBody>
            <a:bodyPr/>
            <a:lstStyle/>
            <a:p>
              <a:endParaRPr lang="en-AU"/>
            </a:p>
          </p:txBody>
        </p:sp>
        <p:sp>
          <p:nvSpPr>
            <p:cNvPr id="5124" name="Freeform 4"/>
            <p:cNvSpPr>
              <a:spLocks/>
            </p:cNvSpPr>
            <p:nvPr/>
          </p:nvSpPr>
          <p:spPr bwMode="ltGray">
            <a:xfrm>
              <a:off x="528" y="2400"/>
              <a:ext cx="5232" cy="1920"/>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w="9525">
              <a:noFill/>
              <a:round/>
              <a:headEnd/>
              <a:tailEnd/>
            </a:ln>
          </p:spPr>
          <p:txBody>
            <a:bodyPr/>
            <a:lstStyle/>
            <a:p>
              <a:endParaRPr lang="en-AU"/>
            </a:p>
          </p:txBody>
        </p:sp>
        <p:sp>
          <p:nvSpPr>
            <p:cNvPr id="5125" name="Freeform 5"/>
            <p:cNvSpPr>
              <a:spLocks/>
            </p:cNvSpPr>
            <p:nvPr/>
          </p:nvSpPr>
          <p:spPr bwMode="ltGray">
            <a:xfrm>
              <a:off x="201" y="2377"/>
              <a:ext cx="3455"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5126" name="Freeform 6"/>
            <p:cNvSpPr>
              <a:spLocks/>
            </p:cNvSpPr>
            <p:nvPr/>
          </p:nvSpPr>
          <p:spPr bwMode="ltGray">
            <a:xfrm>
              <a:off x="528" y="1104"/>
              <a:ext cx="4894"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5127" name="Freeform 7"/>
            <p:cNvSpPr>
              <a:spLocks/>
            </p:cNvSpPr>
            <p:nvPr/>
          </p:nvSpPr>
          <p:spPr bwMode="ltGray">
            <a:xfrm>
              <a:off x="201" y="2377"/>
              <a:ext cx="30" cy="1958"/>
            </a:xfrm>
            <a:custGeom>
              <a:avLst/>
              <a:gdLst/>
              <a:ahLst/>
              <a:cxnLst>
                <a:cxn ang="0">
                  <a:pos x="0" y="0"/>
                </a:cxn>
                <a:cxn ang="0">
                  <a:pos x="0" y="1416"/>
                </a:cxn>
                <a:cxn ang="0">
                  <a:pos x="29" y="1416"/>
                </a:cxn>
                <a:cxn ang="0">
                  <a:pos x="30" y="27"/>
                </a:cxn>
                <a:cxn ang="0">
                  <a:pos x="0" y="0"/>
                </a:cxn>
                <a:cxn ang="0">
                  <a:pos x="0" y="0"/>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en-AU"/>
            </a:p>
          </p:txBody>
        </p:sp>
        <p:sp>
          <p:nvSpPr>
            <p:cNvPr id="5128" name="Freeform 8"/>
            <p:cNvSpPr>
              <a:spLocks/>
            </p:cNvSpPr>
            <p:nvPr/>
          </p:nvSpPr>
          <p:spPr bwMode="ltGray">
            <a:xfrm>
              <a:off x="528" y="1104"/>
              <a:ext cx="29" cy="3225"/>
            </a:xfrm>
            <a:custGeom>
              <a:avLst/>
              <a:gdLst/>
              <a:ahLst/>
              <a:cxnLst>
                <a:cxn ang="0">
                  <a:pos x="0" y="0"/>
                </a:cxn>
                <a:cxn ang="0">
                  <a:pos x="0" y="2161"/>
                </a:cxn>
                <a:cxn ang="0">
                  <a:pos x="29" y="2161"/>
                </a:cxn>
                <a:cxn ang="0">
                  <a:pos x="27" y="27"/>
                </a:cxn>
                <a:cxn ang="0">
                  <a:pos x="0" y="0"/>
                </a:cxn>
                <a:cxn ang="0">
                  <a:pos x="0" y="0"/>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en-AU"/>
            </a:p>
          </p:txBody>
        </p:sp>
      </p:grpSp>
      <p:sp>
        <p:nvSpPr>
          <p:cNvPr id="5129" name="Rectangle 9"/>
          <p:cNvSpPr>
            <a:spLocks noGrp="1" noChangeArrowheads="1"/>
          </p:cNvSpPr>
          <p:nvPr>
            <p:ph type="ctrTitle" sz="quarter"/>
          </p:nvPr>
        </p:nvSpPr>
        <p:spPr>
          <a:xfrm>
            <a:off x="990600" y="1905000"/>
            <a:ext cx="7772400" cy="1736725"/>
          </a:xfrm>
        </p:spPr>
        <p:txBody>
          <a:bodyPr anchor="t"/>
          <a:lstStyle>
            <a:lvl1pPr>
              <a:defRPr sz="5400"/>
            </a:lvl1pPr>
          </a:lstStyle>
          <a:p>
            <a:r>
              <a:rPr lang="en-US"/>
              <a:t>Click to edit Master title style</a:t>
            </a:r>
          </a:p>
        </p:txBody>
      </p:sp>
      <p:sp>
        <p:nvSpPr>
          <p:cNvPr id="5130" name="Rectangle 10"/>
          <p:cNvSpPr>
            <a:spLocks noGrp="1" noChangeArrowheads="1"/>
          </p:cNvSpPr>
          <p:nvPr>
            <p:ph type="subTitle" sz="quarter" idx="1"/>
          </p:nvPr>
        </p:nvSpPr>
        <p:spPr>
          <a:xfrm>
            <a:off x="990600" y="3962400"/>
            <a:ext cx="6781800" cy="1752600"/>
          </a:xfrm>
        </p:spPr>
        <p:txBody>
          <a:bodyPr/>
          <a:lstStyle>
            <a:lvl1pPr marL="0" indent="0">
              <a:buFont typeface="Wingdings" pitchFamily="2" charset="2"/>
              <a:buNone/>
              <a:defRPr/>
            </a:lvl1pPr>
          </a:lstStyle>
          <a:p>
            <a:r>
              <a:rPr lang="en-US"/>
              <a:t>Click to edit Master subtitle style</a:t>
            </a:r>
          </a:p>
        </p:txBody>
      </p:sp>
      <p:sp>
        <p:nvSpPr>
          <p:cNvPr id="5131" name="Rectangle 11"/>
          <p:cNvSpPr>
            <a:spLocks noGrp="1" noChangeArrowheads="1"/>
          </p:cNvSpPr>
          <p:nvPr>
            <p:ph type="dt" sz="quarter" idx="2"/>
          </p:nvPr>
        </p:nvSpPr>
        <p:spPr>
          <a:xfrm>
            <a:off x="990600" y="6245225"/>
            <a:ext cx="1901825" cy="476250"/>
          </a:xfrm>
        </p:spPr>
        <p:txBody>
          <a:bodyPr/>
          <a:lstStyle>
            <a:lvl1pPr>
              <a:defRPr/>
            </a:lvl1pPr>
          </a:lstStyle>
          <a:p>
            <a:endParaRPr lang="en-US"/>
          </a:p>
        </p:txBody>
      </p:sp>
      <p:sp>
        <p:nvSpPr>
          <p:cNvPr id="5132" name="Rectangle 12"/>
          <p:cNvSpPr>
            <a:spLocks noGrp="1" noChangeArrowheads="1"/>
          </p:cNvSpPr>
          <p:nvPr>
            <p:ph type="ftr" sz="quarter" idx="3"/>
          </p:nvPr>
        </p:nvSpPr>
        <p:spPr>
          <a:xfrm>
            <a:off x="3468688" y="6245225"/>
            <a:ext cx="2895600" cy="476250"/>
          </a:xfrm>
        </p:spPr>
        <p:txBody>
          <a:bodyPr/>
          <a:lstStyle>
            <a:lvl1pPr>
              <a:defRPr/>
            </a:lvl1pPr>
          </a:lstStyle>
          <a:p>
            <a:endParaRPr lang="en-US"/>
          </a:p>
        </p:txBody>
      </p:sp>
      <p:sp>
        <p:nvSpPr>
          <p:cNvPr id="5133" name="Rectangle 13"/>
          <p:cNvSpPr>
            <a:spLocks noGrp="1" noChangeArrowheads="1"/>
          </p:cNvSpPr>
          <p:nvPr>
            <p:ph type="sldNum" sz="quarter" idx="4"/>
          </p:nvPr>
        </p:nvSpPr>
        <p:spPr/>
        <p:txBody>
          <a:bodyPr/>
          <a:lstStyle>
            <a:lvl1pPr>
              <a:defRPr/>
            </a:lvl1pPr>
          </a:lstStyle>
          <a:p>
            <a:fld id="{CA6D88B8-7487-4261-9C8F-6427B7071D2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3E0D4CD-E976-40A6-8CA3-7E15CECFCF0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244475"/>
            <a:ext cx="2097087"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44475"/>
            <a:ext cx="61388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20AE0E2-0E4E-4C68-876E-7C44AE309C9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E2DB86-0806-42FC-9DBB-11630BFDB20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4FCCEF-40D5-4CE1-A449-F33537A4390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918075"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AB4CF8C-9F63-4487-A43B-2F2A5ED9F30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11BBE7E-CB29-435E-BDCE-8E5E345C8DF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08C9C96-F966-4A58-9AA5-CD9530C18E4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1562F8-8679-4E4E-BD07-26142670CC5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8799EB5-0D44-4333-9A47-A8427ED4636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97A31DE-E33F-413D-838E-69F0904BFD0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accent2"/>
            </a:gs>
          </a:gsLst>
          <a:lin ang="540000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319088" y="1828800"/>
            <a:ext cx="8824912" cy="5029200"/>
            <a:chOff x="201" y="1152"/>
            <a:chExt cx="5559" cy="3168"/>
          </a:xfrm>
        </p:grpSpPr>
        <p:sp>
          <p:nvSpPr>
            <p:cNvPr id="4099" name="Freeform 3"/>
            <p:cNvSpPr>
              <a:spLocks/>
            </p:cNvSpPr>
            <p:nvPr/>
          </p:nvSpPr>
          <p:spPr bwMode="ltGray">
            <a:xfrm>
              <a:off x="528" y="2909"/>
              <a:ext cx="5232" cy="1411"/>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bg2">
                <a:alpha val="30000"/>
              </a:schemeClr>
            </a:solidFill>
            <a:ln w="9525">
              <a:noFill/>
              <a:round/>
              <a:headEnd/>
              <a:tailEnd/>
            </a:ln>
          </p:spPr>
          <p:txBody>
            <a:bodyPr/>
            <a:lstStyle/>
            <a:p>
              <a:endParaRPr lang="en-AU"/>
            </a:p>
          </p:txBody>
        </p:sp>
        <p:sp>
          <p:nvSpPr>
            <p:cNvPr id="4100" name="Freeform 4"/>
            <p:cNvSpPr>
              <a:spLocks/>
            </p:cNvSpPr>
            <p:nvPr/>
          </p:nvSpPr>
          <p:spPr bwMode="ltGray">
            <a:xfrm>
              <a:off x="210" y="1152"/>
              <a:ext cx="5550" cy="3168"/>
            </a:xfrm>
            <a:custGeom>
              <a:avLst/>
              <a:gdLst/>
              <a:ahLst/>
              <a:cxnLst>
                <a:cxn ang="0">
                  <a:pos x="330" y="1764"/>
                </a:cxn>
                <a:cxn ang="0">
                  <a:pos x="0" y="1764"/>
                </a:cxn>
                <a:cxn ang="0">
                  <a:pos x="0" y="3168"/>
                </a:cxn>
                <a:cxn ang="0">
                  <a:pos x="5550" y="3168"/>
                </a:cxn>
                <a:cxn ang="0">
                  <a:pos x="5550" y="0"/>
                </a:cxn>
                <a:cxn ang="0">
                  <a:pos x="330" y="0"/>
                </a:cxn>
                <a:cxn ang="0">
                  <a:pos x="330" y="1764"/>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000"/>
              </a:schemeClr>
            </a:solidFill>
            <a:ln w="9525">
              <a:noFill/>
              <a:round/>
              <a:headEnd/>
              <a:tailEnd/>
            </a:ln>
          </p:spPr>
          <p:txBody>
            <a:bodyPr/>
            <a:lstStyle/>
            <a:p>
              <a:endParaRPr lang="en-AU"/>
            </a:p>
          </p:txBody>
        </p:sp>
        <p:sp>
          <p:nvSpPr>
            <p:cNvPr id="4101" name="Freeform 5"/>
            <p:cNvSpPr>
              <a:spLocks/>
            </p:cNvSpPr>
            <p:nvPr/>
          </p:nvSpPr>
          <p:spPr bwMode="ltGray">
            <a:xfrm>
              <a:off x="528" y="2932"/>
              <a:ext cx="5232" cy="1388"/>
            </a:xfrm>
            <a:custGeom>
              <a:avLst/>
              <a:gdLst/>
              <a:ahLst/>
              <a:cxnLst>
                <a:cxn ang="0">
                  <a:pos x="0" y="0"/>
                </a:cxn>
                <a:cxn ang="0">
                  <a:pos x="0" y="2182"/>
                </a:cxn>
                <a:cxn ang="0">
                  <a:pos x="4897" y="2182"/>
                </a:cxn>
                <a:cxn ang="0">
                  <a:pos x="4897" y="0"/>
                </a:cxn>
                <a:cxn ang="0">
                  <a:pos x="0" y="0"/>
                </a:cxn>
                <a:cxn ang="0">
                  <a:pos x="0" y="0"/>
                </a:cxn>
              </a:cxnLst>
              <a:rect l="0" t="0" r="r" b="b"/>
              <a:pathLst>
                <a:path w="4897" h="2182">
                  <a:moveTo>
                    <a:pt x="0" y="0"/>
                  </a:moveTo>
                  <a:lnTo>
                    <a:pt x="0" y="2182"/>
                  </a:lnTo>
                  <a:lnTo>
                    <a:pt x="4897" y="2182"/>
                  </a:lnTo>
                  <a:lnTo>
                    <a:pt x="4897" y="0"/>
                  </a:lnTo>
                  <a:lnTo>
                    <a:pt x="0" y="0"/>
                  </a:lnTo>
                  <a:lnTo>
                    <a:pt x="0" y="0"/>
                  </a:lnTo>
                  <a:close/>
                </a:path>
              </a:pathLst>
            </a:custGeom>
            <a:solidFill>
              <a:schemeClr val="accent2">
                <a:alpha val="0"/>
              </a:schemeClr>
            </a:solidFill>
            <a:ln w="9525">
              <a:noFill/>
              <a:round/>
              <a:headEnd/>
              <a:tailEnd/>
            </a:ln>
          </p:spPr>
          <p:txBody>
            <a:bodyPr/>
            <a:lstStyle/>
            <a:p>
              <a:endParaRPr lang="en-AU"/>
            </a:p>
          </p:txBody>
        </p:sp>
        <p:sp>
          <p:nvSpPr>
            <p:cNvPr id="4102" name="Freeform 6"/>
            <p:cNvSpPr>
              <a:spLocks/>
            </p:cNvSpPr>
            <p:nvPr/>
          </p:nvSpPr>
          <p:spPr bwMode="ltGray">
            <a:xfrm>
              <a:off x="528" y="1152"/>
              <a:ext cx="4607"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4103" name="Freeform 7"/>
            <p:cNvSpPr>
              <a:spLocks/>
            </p:cNvSpPr>
            <p:nvPr/>
          </p:nvSpPr>
          <p:spPr bwMode="ltGray">
            <a:xfrm>
              <a:off x="528" y="1152"/>
              <a:ext cx="29" cy="1785"/>
            </a:xfrm>
            <a:custGeom>
              <a:avLst/>
              <a:gdLst/>
              <a:ahLst/>
              <a:cxnLst>
                <a:cxn ang="0">
                  <a:pos x="0" y="0"/>
                </a:cxn>
                <a:cxn ang="0">
                  <a:pos x="0" y="2161"/>
                </a:cxn>
                <a:cxn ang="0">
                  <a:pos x="29" y="2161"/>
                </a:cxn>
                <a:cxn ang="0">
                  <a:pos x="27" y="27"/>
                </a:cxn>
                <a:cxn ang="0">
                  <a:pos x="0" y="0"/>
                </a:cxn>
                <a:cxn ang="0">
                  <a:pos x="0" y="0"/>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w="9525" cap="flat" cmpd="sng">
              <a:noFill/>
              <a:prstDash val="solid"/>
              <a:round/>
              <a:headEnd type="none" w="med" len="med"/>
              <a:tailEnd type="none" w="med" len="med"/>
            </a:ln>
            <a:effectLst/>
          </p:spPr>
          <p:txBody>
            <a:bodyPr/>
            <a:lstStyle/>
            <a:p>
              <a:endParaRPr lang="en-AU"/>
            </a:p>
          </p:txBody>
        </p:sp>
        <p:sp>
          <p:nvSpPr>
            <p:cNvPr id="4104" name="Freeform 8"/>
            <p:cNvSpPr>
              <a:spLocks/>
            </p:cNvSpPr>
            <p:nvPr/>
          </p:nvSpPr>
          <p:spPr bwMode="ltGray">
            <a:xfrm>
              <a:off x="527" y="2904"/>
              <a:ext cx="29" cy="1416"/>
            </a:xfrm>
            <a:custGeom>
              <a:avLst/>
              <a:gdLst/>
              <a:ahLst/>
              <a:cxnLst>
                <a:cxn ang="0">
                  <a:pos x="0" y="1416"/>
                </a:cxn>
                <a:cxn ang="0">
                  <a:pos x="29" y="1416"/>
                </a:cxn>
                <a:cxn ang="0">
                  <a:pos x="28" y="24"/>
                </a:cxn>
                <a:cxn ang="0">
                  <a:pos x="0" y="0"/>
                </a:cxn>
                <a:cxn ang="0">
                  <a:pos x="0" y="1416"/>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w="9525" cap="flat" cmpd="sng">
              <a:noFill/>
              <a:prstDash val="solid"/>
              <a:round/>
              <a:headEnd type="none" w="med" len="med"/>
              <a:tailEnd type="none" w="med" len="med"/>
            </a:ln>
            <a:effectLst/>
          </p:spPr>
          <p:txBody>
            <a:bodyPr/>
            <a:lstStyle/>
            <a:p>
              <a:endParaRPr lang="en-AU"/>
            </a:p>
          </p:txBody>
        </p:sp>
        <p:sp>
          <p:nvSpPr>
            <p:cNvPr id="4105" name="Freeform 9"/>
            <p:cNvSpPr>
              <a:spLocks/>
            </p:cNvSpPr>
            <p:nvPr/>
          </p:nvSpPr>
          <p:spPr bwMode="ltGray">
            <a:xfrm>
              <a:off x="201" y="2904"/>
              <a:ext cx="2879" cy="29"/>
            </a:xfrm>
            <a:custGeom>
              <a:avLst/>
              <a:gdLst/>
              <a:ahLst/>
              <a:cxnLst>
                <a:cxn ang="0">
                  <a:pos x="0" y="0"/>
                </a:cxn>
                <a:cxn ang="0">
                  <a:pos x="0" y="149"/>
                </a:cxn>
                <a:cxn ang="0">
                  <a:pos x="5387" y="149"/>
                </a:cxn>
                <a:cxn ang="0">
                  <a:pos x="5387" y="0"/>
                </a:cxn>
                <a:cxn ang="0">
                  <a:pos x="0" y="0"/>
                </a:cxn>
                <a:cxn ang="0">
                  <a:pos x="0" y="0"/>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w="9525" cap="flat" cmpd="sng">
              <a:noFill/>
              <a:prstDash val="solid"/>
              <a:round/>
              <a:headEnd type="none" w="med" len="med"/>
              <a:tailEnd type="none" w="med" len="med"/>
            </a:ln>
            <a:effectLst/>
          </p:spPr>
          <p:txBody>
            <a:bodyPr/>
            <a:lstStyle/>
            <a:p>
              <a:endParaRPr lang="en-AU"/>
            </a:p>
          </p:txBody>
        </p:sp>
        <p:sp>
          <p:nvSpPr>
            <p:cNvPr id="4106" name="Freeform 10"/>
            <p:cNvSpPr>
              <a:spLocks/>
            </p:cNvSpPr>
            <p:nvPr/>
          </p:nvSpPr>
          <p:spPr bwMode="ltGray">
            <a:xfrm>
              <a:off x="201" y="2904"/>
              <a:ext cx="30" cy="1416"/>
            </a:xfrm>
            <a:custGeom>
              <a:avLst/>
              <a:gdLst/>
              <a:ahLst/>
              <a:cxnLst>
                <a:cxn ang="0">
                  <a:pos x="0" y="0"/>
                </a:cxn>
                <a:cxn ang="0">
                  <a:pos x="0" y="1416"/>
                </a:cxn>
                <a:cxn ang="0">
                  <a:pos x="29" y="1416"/>
                </a:cxn>
                <a:cxn ang="0">
                  <a:pos x="30" y="27"/>
                </a:cxn>
                <a:cxn ang="0">
                  <a:pos x="0" y="0"/>
                </a:cxn>
                <a:cxn ang="0">
                  <a:pos x="0" y="0"/>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w="9525" cap="flat" cmpd="sng">
              <a:noFill/>
              <a:prstDash val="solid"/>
              <a:round/>
              <a:headEnd type="none" w="med" len="med"/>
              <a:tailEnd type="none" w="med" len="med"/>
            </a:ln>
            <a:effectLst/>
          </p:spPr>
          <p:txBody>
            <a:bodyPr/>
            <a:lstStyle/>
            <a:p>
              <a:endParaRPr lang="en-AU"/>
            </a:p>
          </p:txBody>
        </p:sp>
      </p:grpSp>
      <p:sp>
        <p:nvSpPr>
          <p:cNvPr id="4107" name="Rectangle 11"/>
          <p:cNvSpPr>
            <a:spLocks noGrp="1" noChangeArrowheads="1"/>
          </p:cNvSpPr>
          <p:nvPr>
            <p:ph type="dt" sz="half" idx="2"/>
          </p:nvPr>
        </p:nvSpPr>
        <p:spPr bwMode="auto">
          <a:xfrm>
            <a:off x="838200" y="6245225"/>
            <a:ext cx="19018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000000"/>
                  </a:outerShdw>
                </a:effectLst>
              </a:defRPr>
            </a:lvl1pPr>
          </a:lstStyle>
          <a:p>
            <a:endParaRPr lang="en-US"/>
          </a:p>
        </p:txBody>
      </p:sp>
      <p:sp>
        <p:nvSpPr>
          <p:cNvPr id="4108" name="Rectangle 12"/>
          <p:cNvSpPr>
            <a:spLocks noGrp="1" noChangeArrowheads="1"/>
          </p:cNvSpPr>
          <p:nvPr>
            <p:ph type="ftr" sz="quarter" idx="3"/>
          </p:nvPr>
        </p:nvSpPr>
        <p:spPr bwMode="auto">
          <a:xfrm>
            <a:off x="3429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ffectLst>
                  <a:outerShdw blurRad="38100" dist="38100" dir="2700000" algn="tl">
                    <a:srgbClr val="000000"/>
                  </a:outerShdw>
                </a:effectLst>
              </a:defRPr>
            </a:lvl1pPr>
          </a:lstStyle>
          <a:p>
            <a:endParaRPr lang="en-US"/>
          </a:p>
        </p:txBody>
      </p:sp>
      <p:sp>
        <p:nvSpPr>
          <p:cNvPr id="4109" name="Rectangle 13"/>
          <p:cNvSpPr>
            <a:spLocks noGrp="1" noChangeArrowheads="1"/>
          </p:cNvSpPr>
          <p:nvPr>
            <p:ph type="sldNum" sz="quarter" idx="4"/>
          </p:nvPr>
        </p:nvSpPr>
        <p:spPr bwMode="auto">
          <a:xfrm>
            <a:off x="6937375" y="6245225"/>
            <a:ext cx="190182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effectLst>
                  <a:outerShdw blurRad="38100" dist="38100" dir="2700000" algn="tl">
                    <a:srgbClr val="000000"/>
                  </a:outerShdw>
                </a:effectLst>
              </a:defRPr>
            </a:lvl1pPr>
          </a:lstStyle>
          <a:p>
            <a:fld id="{B09813E3-3A9D-4ACE-9ABE-37D5C53C3DD9}" type="slidenum">
              <a:rPr lang="en-US"/>
              <a:pPr/>
              <a:t>‹#›</a:t>
            </a:fld>
            <a:endParaRPr lang="en-US"/>
          </a:p>
        </p:txBody>
      </p:sp>
      <p:sp>
        <p:nvSpPr>
          <p:cNvPr id="4110" name="Rectangle 14"/>
          <p:cNvSpPr>
            <a:spLocks noGrp="1" noRot="1" noChangeArrowheads="1"/>
          </p:cNvSpPr>
          <p:nvPr>
            <p:ph type="title"/>
          </p:nvPr>
        </p:nvSpPr>
        <p:spPr bwMode="auto">
          <a:xfrm>
            <a:off x="457200" y="244475"/>
            <a:ext cx="8385175"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111" name="Rectangle 15"/>
          <p:cNvSpPr>
            <a:spLocks noGrp="1" noRot="1" noChangeArrowheads="1"/>
          </p:cNvSpPr>
          <p:nvPr>
            <p:ph type="body" idx="1"/>
          </p:nvPr>
        </p:nvSpPr>
        <p:spPr bwMode="auto">
          <a:xfrm>
            <a:off x="838200" y="1905000"/>
            <a:ext cx="800735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9pPr>
    </p:titleStyle>
    <p:body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hyperlink" Target="//upload.wikimedia.org/wikipedia/en/3/35/Leeuwin_current_2.jpg"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2.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4.gif"/></Relationships>
</file>

<file path=ppt/slides/_rels/slide7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7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028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the principles behind Internal energy and Kinetic energy better explains the environmental issues of today.</a:t>
            </a:r>
          </a:p>
        </p:txBody>
      </p:sp>
    </p:spTree>
    <p:extLst>
      <p:ext uri="{BB962C8B-B14F-4D97-AF65-F5344CB8AC3E}">
        <p14:creationId xmlns:p14="http://schemas.microsoft.com/office/powerpoint/2010/main" val="351859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Energy Efficient Houses</a:t>
            </a:r>
          </a:p>
        </p:txBody>
      </p:sp>
      <p:sp>
        <p:nvSpPr>
          <p:cNvPr id="2051" name="Rectangle 3"/>
          <p:cNvSpPr>
            <a:spLocks noGrp="1" noChangeArrowheads="1"/>
          </p:cNvSpPr>
          <p:nvPr>
            <p:ph type="subTitle" idx="1"/>
          </p:nvPr>
        </p:nvSpPr>
        <p:spPr/>
        <p:txBody>
          <a:bodyPr/>
          <a:lstStyle/>
          <a:p>
            <a:r>
              <a:rPr lang="en-US" dirty="0"/>
              <a:t>Chapter 2.3 page 48-50</a:t>
            </a:r>
          </a:p>
        </p:txBody>
      </p:sp>
    </p:spTree>
    <p:extLst>
      <p:ext uri="{BB962C8B-B14F-4D97-AF65-F5344CB8AC3E}">
        <p14:creationId xmlns:p14="http://schemas.microsoft.com/office/powerpoint/2010/main" val="833764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how energy efficient designs/systems can be incorporated into a house in order to conserve or create an efficient house.</a:t>
            </a:r>
          </a:p>
        </p:txBody>
      </p:sp>
    </p:spTree>
    <p:extLst>
      <p:ext uri="{BB962C8B-B14F-4D97-AF65-F5344CB8AC3E}">
        <p14:creationId xmlns:p14="http://schemas.microsoft.com/office/powerpoint/2010/main" val="11572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523220"/>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Energy Efficiency</a:t>
            </a:r>
          </a:p>
        </p:txBody>
      </p:sp>
    </p:spTree>
    <p:extLst>
      <p:ext uri="{BB962C8B-B14F-4D97-AF65-F5344CB8AC3E}">
        <p14:creationId xmlns:p14="http://schemas.microsoft.com/office/powerpoint/2010/main" val="158928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35476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2.3 -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2.4, page 50-59 and answer </a:t>
            </a:r>
          </a:p>
          <a:p>
            <a:pPr marL="0" indent="0">
              <a:spcAft>
                <a:spcPts val="1200"/>
              </a:spcAft>
              <a:buNone/>
            </a:pPr>
            <a:r>
              <a:rPr lang="en-AU" sz="2800" dirty="0">
                <a:solidFill>
                  <a:schemeClr val="tx2"/>
                </a:solidFill>
                <a:latin typeface="Arial" pitchFamily="34" charset="0"/>
                <a:cs typeface="Arial" pitchFamily="34" charset="0"/>
              </a:rPr>
              <a:t>	Q1&amp;2 Set 2.4</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284575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496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Energy Efficient Earth</a:t>
            </a:r>
          </a:p>
        </p:txBody>
      </p:sp>
      <p:sp>
        <p:nvSpPr>
          <p:cNvPr id="2051" name="Rectangle 3"/>
          <p:cNvSpPr>
            <a:spLocks noGrp="1" noChangeArrowheads="1"/>
          </p:cNvSpPr>
          <p:nvPr>
            <p:ph type="subTitle" idx="1"/>
          </p:nvPr>
        </p:nvSpPr>
        <p:spPr/>
        <p:txBody>
          <a:bodyPr/>
          <a:lstStyle/>
          <a:p>
            <a:r>
              <a:rPr lang="en-US" dirty="0"/>
              <a:t>Chapter 2.4 page 50-59</a:t>
            </a:r>
          </a:p>
        </p:txBody>
      </p:sp>
    </p:spTree>
    <p:extLst>
      <p:ext uri="{BB962C8B-B14F-4D97-AF65-F5344CB8AC3E}">
        <p14:creationId xmlns:p14="http://schemas.microsoft.com/office/powerpoint/2010/main" val="2239430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3"/>
            <a:ext cx="8385175" cy="1431925"/>
          </a:xfrm>
        </p:spPr>
        <p:txBody>
          <a:bodyPr/>
          <a:lstStyle/>
          <a:p>
            <a:r>
              <a:rPr lang="en-AU" dirty="0"/>
              <a:t>Earths Energy Balance</a:t>
            </a:r>
          </a:p>
        </p:txBody>
      </p:sp>
      <p:pic>
        <p:nvPicPr>
          <p:cNvPr id="14338" name="Picture 2" descr="http://d32ogoqmya1dw8.cloudfront.net/images/eslabs/weather/balance_diagram_simple_4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15381"/>
            <a:ext cx="6948264" cy="542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94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3"/>
            <a:ext cx="8385175" cy="1431925"/>
          </a:xfrm>
        </p:spPr>
        <p:txBody>
          <a:bodyPr/>
          <a:lstStyle/>
          <a:p>
            <a:r>
              <a:rPr lang="en-AU" dirty="0"/>
              <a:t>Earths Energy Balance</a:t>
            </a:r>
          </a:p>
        </p:txBody>
      </p:sp>
      <p:pic>
        <p:nvPicPr>
          <p:cNvPr id="15366" name="Picture 6" descr="http://theinconvenientskeptic.com/wp-content/uploads/2010/11/FT08-R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0930"/>
            <a:ext cx="7859216" cy="569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529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3"/>
            <a:ext cx="8385175" cy="1431925"/>
          </a:xfrm>
        </p:spPr>
        <p:txBody>
          <a:bodyPr/>
          <a:lstStyle/>
          <a:p>
            <a:r>
              <a:rPr lang="en-AU" dirty="0"/>
              <a:t>Earths Energy Balance</a:t>
            </a:r>
          </a:p>
        </p:txBody>
      </p:sp>
      <p:pic>
        <p:nvPicPr>
          <p:cNvPr id="15364" name="Picture 4" descr="https://www.aer.com/sites/default/files/Global-Energy-Balance-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83" y="1196751"/>
            <a:ext cx="7272808" cy="562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59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5" y="90274"/>
            <a:ext cx="5029636" cy="3822523"/>
          </a:xfrm>
          <a:prstGeom prst="rect">
            <a:avLst/>
          </a:prstGeom>
        </p:spPr>
      </p:pic>
      <p:grpSp>
        <p:nvGrpSpPr>
          <p:cNvPr id="3" name="Group 7"/>
          <p:cNvGrpSpPr>
            <a:grpSpLocks/>
          </p:cNvGrpSpPr>
          <p:nvPr/>
        </p:nvGrpSpPr>
        <p:grpSpPr bwMode="auto">
          <a:xfrm>
            <a:off x="3886200" y="1340768"/>
            <a:ext cx="381000" cy="2393032"/>
            <a:chOff x="3456" y="2016"/>
            <a:chExt cx="240" cy="1152"/>
          </a:xfrm>
        </p:grpSpPr>
        <p:sp>
          <p:nvSpPr>
            <p:cNvPr id="1041" name="AutoShape 5"/>
            <p:cNvSpPr>
              <a:spLocks noChangeArrowheads="1"/>
            </p:cNvSpPr>
            <p:nvPr/>
          </p:nvSpPr>
          <p:spPr bwMode="auto">
            <a:xfrm rot="5400000">
              <a:off x="3024" y="2520"/>
              <a:ext cx="1080" cy="216"/>
            </a:xfrm>
            <a:prstGeom prst="wave">
              <a:avLst>
                <a:gd name="adj1" fmla="val 13005"/>
                <a:gd name="adj2" fmla="val 0"/>
              </a:avLst>
            </a:prstGeom>
            <a:solidFill>
              <a:srgbClr val="FF0000"/>
            </a:solidFill>
            <a:ln w="9525">
              <a:solidFill>
                <a:srgbClr val="000000"/>
              </a:solidFill>
              <a:round/>
              <a:headEnd/>
              <a:tailEnd/>
            </a:ln>
          </p:spPr>
          <p:txBody>
            <a:bodyPr/>
            <a:lstStyle/>
            <a:p>
              <a:endParaRPr lang="en-AU"/>
            </a:p>
          </p:txBody>
        </p:sp>
        <p:sp>
          <p:nvSpPr>
            <p:cNvPr id="1042" name="AutoShape 6"/>
            <p:cNvSpPr>
              <a:spLocks noChangeArrowheads="1"/>
            </p:cNvSpPr>
            <p:nvPr/>
          </p:nvSpPr>
          <p:spPr bwMode="auto">
            <a:xfrm>
              <a:off x="3456" y="2016"/>
              <a:ext cx="240" cy="96"/>
            </a:xfrm>
            <a:prstGeom prst="triangle">
              <a:avLst>
                <a:gd name="adj" fmla="val 50000"/>
              </a:avLst>
            </a:prstGeom>
            <a:solidFill>
              <a:srgbClr val="FF0000"/>
            </a:solidFill>
            <a:ln w="9525">
              <a:solidFill>
                <a:schemeClr val="tx1"/>
              </a:solidFill>
              <a:miter lim="800000"/>
              <a:headEnd/>
              <a:tailEnd/>
            </a:ln>
          </p:spPr>
          <p:txBody>
            <a:bodyPr wrap="none" anchor="ctr"/>
            <a:lstStyle/>
            <a:p>
              <a:endParaRPr lang="en-AU"/>
            </a:p>
          </p:txBody>
        </p:sp>
      </p:grpSp>
      <p:sp>
        <p:nvSpPr>
          <p:cNvPr id="11272" name="Text Box 8"/>
          <p:cNvSpPr txBox="1">
            <a:spLocks noChangeArrowheads="1"/>
          </p:cNvSpPr>
          <p:nvPr/>
        </p:nvSpPr>
        <p:spPr bwMode="auto">
          <a:xfrm>
            <a:off x="4067945" y="2237963"/>
            <a:ext cx="3456384"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400" b="1" dirty="0">
                <a:solidFill>
                  <a:srgbClr val="FF0000"/>
                </a:solidFill>
              </a:rPr>
              <a:t>By day the land heats up faster than the sea.</a:t>
            </a:r>
          </a:p>
        </p:txBody>
      </p:sp>
      <p:sp>
        <p:nvSpPr>
          <p:cNvPr id="11274" name="Text Box 10"/>
          <p:cNvSpPr txBox="1">
            <a:spLocks noChangeArrowheads="1"/>
          </p:cNvSpPr>
          <p:nvPr/>
        </p:nvSpPr>
        <p:spPr bwMode="auto">
          <a:xfrm>
            <a:off x="4427984" y="3278628"/>
            <a:ext cx="4487416" cy="83099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dirty="0">
                <a:solidFill>
                  <a:schemeClr val="accent6">
                    <a:lumMod val="50000"/>
                  </a:schemeClr>
                </a:solidFill>
              </a:rPr>
              <a:t>The land has a lower specific capacity than the water.</a:t>
            </a:r>
          </a:p>
        </p:txBody>
      </p:sp>
      <p:sp>
        <p:nvSpPr>
          <p:cNvPr id="11275" name="Text Box 11"/>
          <p:cNvSpPr txBox="1">
            <a:spLocks noChangeArrowheads="1"/>
          </p:cNvSpPr>
          <p:nvPr/>
        </p:nvSpPr>
        <p:spPr bwMode="auto">
          <a:xfrm>
            <a:off x="601980" y="4291533"/>
            <a:ext cx="7848600"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a:solidFill>
                  <a:srgbClr val="CC00FF"/>
                </a:solidFill>
              </a:rPr>
              <a:t>The land heats the air from below and convection currents rise</a:t>
            </a:r>
          </a:p>
        </p:txBody>
      </p:sp>
      <p:sp>
        <p:nvSpPr>
          <p:cNvPr id="11276" name="Text Box 12"/>
          <p:cNvSpPr txBox="1">
            <a:spLocks noChangeArrowheads="1"/>
          </p:cNvSpPr>
          <p:nvPr/>
        </p:nvSpPr>
        <p:spPr bwMode="auto">
          <a:xfrm>
            <a:off x="29650" y="5280196"/>
            <a:ext cx="7848600" cy="83099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dirty="0">
                <a:solidFill>
                  <a:schemeClr val="accent6">
                    <a:lumMod val="50000"/>
                  </a:schemeClr>
                </a:solidFill>
              </a:rPr>
              <a:t>This drags in cooler air from over the sea – </a:t>
            </a:r>
            <a:r>
              <a:rPr lang="en-GB" sz="2400" b="1" i="1" dirty="0">
                <a:solidFill>
                  <a:srgbClr val="CC0066"/>
                </a:solidFill>
              </a:rPr>
              <a:t>On Shore Breeze</a:t>
            </a:r>
          </a:p>
        </p:txBody>
      </p:sp>
      <p:grpSp>
        <p:nvGrpSpPr>
          <p:cNvPr id="4" name="Group 15"/>
          <p:cNvGrpSpPr>
            <a:grpSpLocks/>
          </p:cNvGrpSpPr>
          <p:nvPr/>
        </p:nvGrpSpPr>
        <p:grpSpPr bwMode="auto">
          <a:xfrm rot="1200000">
            <a:off x="273050" y="2244725"/>
            <a:ext cx="2843213" cy="381000"/>
            <a:chOff x="240" y="1248"/>
            <a:chExt cx="1584" cy="336"/>
          </a:xfrm>
        </p:grpSpPr>
        <p:sp>
          <p:nvSpPr>
            <p:cNvPr id="1039" name="AutoShape 13"/>
            <p:cNvSpPr>
              <a:spLocks noChangeArrowheads="1"/>
            </p:cNvSpPr>
            <p:nvPr/>
          </p:nvSpPr>
          <p:spPr bwMode="auto">
            <a:xfrm>
              <a:off x="240" y="1296"/>
              <a:ext cx="1392" cy="192"/>
            </a:xfrm>
            <a:prstGeom prst="flowChartPunchedTape">
              <a:avLst/>
            </a:prstGeom>
            <a:solidFill>
              <a:schemeClr val="accent2"/>
            </a:solidFill>
            <a:ln w="9525">
              <a:solidFill>
                <a:schemeClr val="tx1"/>
              </a:solidFill>
              <a:miter lim="800000"/>
              <a:headEnd/>
              <a:tailEnd/>
            </a:ln>
          </p:spPr>
          <p:txBody>
            <a:bodyPr wrap="none" anchor="ctr"/>
            <a:lstStyle/>
            <a:p>
              <a:pPr algn="ctr"/>
              <a:endParaRPr lang="en-US" sz="2800">
                <a:solidFill>
                  <a:schemeClr val="accent2"/>
                </a:solidFill>
              </a:endParaRPr>
            </a:p>
          </p:txBody>
        </p:sp>
        <p:sp>
          <p:nvSpPr>
            <p:cNvPr id="1040" name="AutoShape 14"/>
            <p:cNvSpPr>
              <a:spLocks noChangeArrowheads="1"/>
            </p:cNvSpPr>
            <p:nvPr/>
          </p:nvSpPr>
          <p:spPr bwMode="auto">
            <a:xfrm rot="5400000">
              <a:off x="1560" y="1320"/>
              <a:ext cx="336" cy="192"/>
            </a:xfrm>
            <a:prstGeom prst="triangle">
              <a:avLst>
                <a:gd name="adj" fmla="val 50000"/>
              </a:avLst>
            </a:prstGeom>
            <a:solidFill>
              <a:schemeClr val="accent2"/>
            </a:solidFill>
            <a:ln w="9525">
              <a:solidFill>
                <a:schemeClr val="tx1"/>
              </a:solidFill>
              <a:miter lim="800000"/>
              <a:headEnd/>
              <a:tailEnd/>
            </a:ln>
          </p:spPr>
          <p:txBody>
            <a:bodyPr wrap="none" anchor="ctr"/>
            <a:lstStyle/>
            <a:p>
              <a:endParaRPr lang="en-AU"/>
            </a:p>
          </p:txBody>
        </p:sp>
      </p:grpSp>
      <p:sp>
        <p:nvSpPr>
          <p:cNvPr id="1037" name="Text Box 16"/>
          <p:cNvSpPr txBox="1">
            <a:spLocks noChangeArrowheads="1"/>
          </p:cNvSpPr>
          <p:nvPr/>
        </p:nvSpPr>
        <p:spPr bwMode="auto">
          <a:xfrm>
            <a:off x="4876800" y="62544"/>
            <a:ext cx="4267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4000" b="1" u="sng" dirty="0">
                <a:solidFill>
                  <a:schemeClr val="tx2"/>
                </a:solidFill>
                <a:effectLst>
                  <a:outerShdw blurRad="38100" dist="38100" dir="2700000" algn="tl">
                    <a:srgbClr val="000000">
                      <a:alpha val="43137"/>
                    </a:srgbClr>
                  </a:outerShdw>
                </a:effectLst>
              </a:rPr>
              <a:t>ONSHORE AND OFFSHORE BREEZES</a:t>
            </a:r>
          </a:p>
        </p:txBody>
      </p:sp>
      <p:sp>
        <p:nvSpPr>
          <p:cNvPr id="11281" name="Text Box 17"/>
          <p:cNvSpPr txBox="1">
            <a:spLocks noChangeArrowheads="1"/>
          </p:cNvSpPr>
          <p:nvPr/>
        </p:nvSpPr>
        <p:spPr bwMode="auto">
          <a:xfrm>
            <a:off x="1124179" y="6268860"/>
            <a:ext cx="7848600" cy="46166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2400" b="1" dirty="0">
                <a:solidFill>
                  <a:srgbClr val="006600"/>
                </a:solidFill>
              </a:rPr>
              <a:t>The reverse happens by night</a:t>
            </a:r>
            <a:endParaRPr lang="en-GB" sz="2400" b="1" i="1" dirty="0">
              <a:solidFill>
                <a:srgbClr val="006600"/>
              </a:solidFill>
            </a:endParaRPr>
          </a:p>
        </p:txBody>
      </p:sp>
    </p:spTree>
    <p:extLst>
      <p:ext uri="{BB962C8B-B14F-4D97-AF65-F5344CB8AC3E}">
        <p14:creationId xmlns:p14="http://schemas.microsoft.com/office/powerpoint/2010/main" val="2060889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5"/>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276"/>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20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nimBg="1" autoUpdateAnimBg="0"/>
      <p:bldP spid="11274" grpId="0" animBg="1" autoUpdateAnimBg="0"/>
      <p:bldP spid="11275" grpId="0" animBg="1" autoUpdateAnimBg="0"/>
      <p:bldP spid="11276" grpId="0" animBg="1" autoUpdateAnimBg="0"/>
      <p:bldP spid="11281"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Internal energy </a:t>
            </a:r>
          </a:p>
          <a:p>
            <a:r>
              <a:rPr lang="en-AU" sz="2800" dirty="0">
                <a:solidFill>
                  <a:schemeClr val="tx2"/>
                </a:solidFill>
                <a:latin typeface="Arial" pitchFamily="34" charset="0"/>
                <a:cs typeface="Arial" pitchFamily="34" charset="0"/>
              </a:rPr>
              <a:t>Kinetic energy</a:t>
            </a:r>
          </a:p>
          <a:p>
            <a:r>
              <a:rPr lang="en-AU" sz="2800" dirty="0">
                <a:solidFill>
                  <a:schemeClr val="tx2"/>
                </a:solidFill>
                <a:latin typeface="Arial" pitchFamily="34" charset="0"/>
                <a:cs typeface="Arial" pitchFamily="34" charset="0"/>
              </a:rPr>
              <a:t>Change of States</a:t>
            </a:r>
          </a:p>
        </p:txBody>
      </p:sp>
    </p:spTree>
    <p:extLst>
      <p:ext uri="{BB962C8B-B14F-4D97-AF65-F5344CB8AC3E}">
        <p14:creationId xmlns:p14="http://schemas.microsoft.com/office/powerpoint/2010/main" val="150452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8"/>
            <a:ext cx="8385175" cy="1431925"/>
          </a:xfrm>
        </p:spPr>
        <p:txBody>
          <a:bodyPr/>
          <a:lstStyle/>
          <a:p>
            <a:r>
              <a:rPr lang="en-AU" dirty="0"/>
              <a:t>Sea Breeze and Fremantle Doctor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349" y="692696"/>
            <a:ext cx="5962650" cy="3086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 y="3774338"/>
            <a:ext cx="5962650" cy="3086100"/>
          </a:xfrm>
          <a:prstGeom prst="rect">
            <a:avLst/>
          </a:prstGeom>
        </p:spPr>
      </p:pic>
    </p:spTree>
    <p:extLst>
      <p:ext uri="{BB962C8B-B14F-4D97-AF65-F5344CB8AC3E}">
        <p14:creationId xmlns:p14="http://schemas.microsoft.com/office/powerpoint/2010/main" val="40919250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1"/>
          <p:cNvSpPr txBox="1">
            <a:spLocks noChangeArrowheads="1"/>
          </p:cNvSpPr>
          <p:nvPr/>
        </p:nvSpPr>
        <p:spPr bwMode="auto">
          <a:xfrm>
            <a:off x="3048000" y="4114800"/>
            <a:ext cx="1524000" cy="457200"/>
          </a:xfrm>
          <a:prstGeom prst="rect">
            <a:avLst/>
          </a:prstGeom>
          <a:noFill/>
          <a:ln w="9525">
            <a:noFill/>
            <a:miter lim="800000"/>
            <a:headEnd/>
            <a:tailEnd/>
          </a:ln>
        </p:spPr>
        <p:txBody>
          <a:bodyPr>
            <a:spAutoFit/>
          </a:bodyPr>
          <a:lstStyle/>
          <a:p>
            <a:pPr>
              <a:spcBef>
                <a:spcPct val="50000"/>
              </a:spcBef>
            </a:pPr>
            <a:endParaRPr lang="en-US" sz="2400">
              <a:latin typeface="Times New Roman" pitchFamily="18" charset="0"/>
            </a:endParaRPr>
          </a:p>
        </p:txBody>
      </p:sp>
      <p:sp>
        <p:nvSpPr>
          <p:cNvPr id="5134" name="Text Box 14"/>
          <p:cNvSpPr txBox="1">
            <a:spLocks noChangeArrowheads="1"/>
          </p:cNvSpPr>
          <p:nvPr/>
        </p:nvSpPr>
        <p:spPr bwMode="auto">
          <a:xfrm>
            <a:off x="3429000" y="2657475"/>
            <a:ext cx="5715000" cy="1200150"/>
          </a:xfrm>
          <a:prstGeom prst="rect">
            <a:avLst/>
          </a:prstGeom>
          <a:solidFill>
            <a:schemeClr val="bg1">
              <a:lumMod val="50000"/>
            </a:schemeClr>
          </a:solidFill>
          <a:ln w="9525">
            <a:noFill/>
            <a:miter lim="800000"/>
            <a:headEnd/>
            <a:tailEnd/>
          </a:ln>
        </p:spPr>
        <p:txBody>
          <a:bodyPr>
            <a:spAutoFit/>
          </a:bodyPr>
          <a:lstStyle/>
          <a:p>
            <a:pPr>
              <a:spcBef>
                <a:spcPct val="50000"/>
              </a:spcBef>
            </a:pPr>
            <a:r>
              <a:rPr lang="en-GB" sz="2400" b="1" dirty="0">
                <a:solidFill>
                  <a:schemeClr val="accent1"/>
                </a:solidFill>
              </a:rPr>
              <a:t>Because water has a high specific heat capacity, it takes a long time to cool.</a:t>
            </a:r>
          </a:p>
        </p:txBody>
      </p:sp>
      <p:sp>
        <p:nvSpPr>
          <p:cNvPr id="5135" name="Text Box 15"/>
          <p:cNvSpPr txBox="1">
            <a:spLocks noChangeArrowheads="1"/>
          </p:cNvSpPr>
          <p:nvPr/>
        </p:nvSpPr>
        <p:spPr bwMode="auto">
          <a:xfrm>
            <a:off x="214313" y="5586413"/>
            <a:ext cx="4286250" cy="1200150"/>
          </a:xfrm>
          <a:prstGeom prst="rect">
            <a:avLst/>
          </a:prstGeom>
          <a:solidFill>
            <a:schemeClr val="bg1">
              <a:lumMod val="50000"/>
            </a:schemeClr>
          </a:solidFill>
          <a:ln w="9525">
            <a:noFill/>
            <a:miter lim="800000"/>
            <a:headEnd/>
            <a:tailEnd/>
          </a:ln>
        </p:spPr>
        <p:txBody>
          <a:bodyPr>
            <a:spAutoFit/>
          </a:bodyPr>
          <a:lstStyle/>
          <a:p>
            <a:r>
              <a:rPr lang="en-GB" sz="2400" b="1" dirty="0">
                <a:solidFill>
                  <a:srgbClr val="CC0066"/>
                </a:solidFill>
              </a:rPr>
              <a:t>Even in winter the seas to the west of the Perth region are rarely below 20</a:t>
            </a:r>
            <a:r>
              <a:rPr lang="en-GB" sz="2400" b="1" baseline="30000" dirty="0">
                <a:solidFill>
                  <a:srgbClr val="CC0066"/>
                </a:solidFill>
              </a:rPr>
              <a:t>0</a:t>
            </a:r>
            <a:r>
              <a:rPr lang="en-GB" sz="2400" b="1" dirty="0">
                <a:solidFill>
                  <a:srgbClr val="CC0066"/>
                </a:solidFill>
              </a:rPr>
              <a:t>C.</a:t>
            </a:r>
          </a:p>
        </p:txBody>
      </p:sp>
      <p:sp>
        <p:nvSpPr>
          <p:cNvPr id="5133" name="Text Box 13"/>
          <p:cNvSpPr txBox="1">
            <a:spLocks noChangeArrowheads="1"/>
          </p:cNvSpPr>
          <p:nvPr/>
        </p:nvSpPr>
        <p:spPr bwMode="auto">
          <a:xfrm>
            <a:off x="3429000" y="1857375"/>
            <a:ext cx="5715000" cy="830263"/>
          </a:xfrm>
          <a:prstGeom prst="rect">
            <a:avLst/>
          </a:prstGeom>
          <a:solidFill>
            <a:schemeClr val="bg1">
              <a:lumMod val="50000"/>
            </a:schemeClr>
          </a:solidFill>
          <a:ln w="9525">
            <a:noFill/>
            <a:miter lim="800000"/>
            <a:headEnd/>
            <a:tailEnd/>
          </a:ln>
        </p:spPr>
        <p:txBody>
          <a:bodyPr wrap="square">
            <a:spAutoFit/>
          </a:bodyPr>
          <a:lstStyle/>
          <a:p>
            <a:pPr>
              <a:spcBef>
                <a:spcPct val="50000"/>
              </a:spcBef>
            </a:pPr>
            <a:r>
              <a:rPr lang="en-GB" sz="2400" b="1">
                <a:solidFill>
                  <a:srgbClr val="CC0066"/>
                </a:solidFill>
              </a:rPr>
              <a:t>Water in along the Perth region starts off at between 22 and 27</a:t>
            </a:r>
            <a:r>
              <a:rPr lang="en-GB" sz="2400" b="1" baseline="30000">
                <a:solidFill>
                  <a:srgbClr val="CC0066"/>
                </a:solidFill>
              </a:rPr>
              <a:t>0</a:t>
            </a:r>
            <a:r>
              <a:rPr lang="en-GB" sz="2400" b="1">
                <a:solidFill>
                  <a:srgbClr val="CC0066"/>
                </a:solidFill>
              </a:rPr>
              <a:t>C.</a:t>
            </a:r>
          </a:p>
        </p:txBody>
      </p:sp>
      <p:sp>
        <p:nvSpPr>
          <p:cNvPr id="18438" name="Text Box 12"/>
          <p:cNvSpPr txBox="1">
            <a:spLocks noChangeArrowheads="1"/>
          </p:cNvSpPr>
          <p:nvPr/>
        </p:nvSpPr>
        <p:spPr bwMode="auto">
          <a:xfrm>
            <a:off x="3429000" y="0"/>
            <a:ext cx="5715000" cy="1938338"/>
          </a:xfrm>
          <a:prstGeom prst="rect">
            <a:avLst/>
          </a:prstGeom>
          <a:solidFill>
            <a:schemeClr val="bg1">
              <a:lumMod val="50000"/>
            </a:schemeClr>
          </a:solidFill>
          <a:ln w="9525">
            <a:noFill/>
            <a:miter lim="800000"/>
            <a:headEnd/>
            <a:tailEnd/>
          </a:ln>
        </p:spPr>
        <p:txBody>
          <a:bodyPr>
            <a:spAutoFit/>
          </a:bodyPr>
          <a:lstStyle/>
          <a:p>
            <a:r>
              <a:rPr lang="en-AU" sz="2400"/>
              <a:t>This satellite image shows surface ocean temperatures for West Australian waters. The warm Leeuwin Current brings tropical waters and marine fauna down the Western Australian coast. </a:t>
            </a:r>
          </a:p>
        </p:txBody>
      </p:sp>
      <p:pic>
        <p:nvPicPr>
          <p:cNvPr id="1843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21722" y="3719056"/>
            <a:ext cx="4720155" cy="3138944"/>
          </a:xfrm>
          <a:prstGeom prst="rect">
            <a:avLst/>
          </a:prstGeom>
          <a:solidFill>
            <a:schemeClr val="tx1"/>
          </a:solidFill>
          <a:ln w="9525">
            <a:noFill/>
            <a:miter lim="800000"/>
            <a:headEnd/>
            <a:tailEnd/>
          </a:ln>
        </p:spPr>
      </p:pic>
      <p:pic>
        <p:nvPicPr>
          <p:cNvPr id="18440"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2608"/>
            <a:ext cx="3286125" cy="5581196"/>
          </a:xfrm>
          <a:prstGeom prst="rect">
            <a:avLst/>
          </a:prstGeom>
          <a:noFill/>
          <a:ln w="9525">
            <a:noFill/>
            <a:miter lim="800000"/>
            <a:headEnd/>
            <a:tailEnd/>
          </a:ln>
        </p:spPr>
      </p:pic>
    </p:spTree>
    <p:extLst>
      <p:ext uri="{BB962C8B-B14F-4D97-AF65-F5344CB8AC3E}">
        <p14:creationId xmlns:p14="http://schemas.microsoft.com/office/powerpoint/2010/main" val="237389965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75"/>
            <a:ext cx="8385175" cy="1431925"/>
          </a:xfrm>
        </p:spPr>
        <p:txBody>
          <a:bodyPr/>
          <a:lstStyle/>
          <a:p>
            <a:r>
              <a:rPr lang="en-AU" dirty="0"/>
              <a:t>Coriolis Effect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5" y="1337280"/>
            <a:ext cx="5796136" cy="55420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1056821"/>
            <a:ext cx="2098372" cy="2098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508" y="-6677"/>
            <a:ext cx="3734492" cy="316187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80728"/>
            <a:ext cx="2976531" cy="213119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446709"/>
            <a:ext cx="3215055" cy="2411291"/>
          </a:xfrm>
          <a:prstGeom prst="rect">
            <a:avLst/>
          </a:prstGeom>
        </p:spPr>
      </p:pic>
    </p:spTree>
    <p:extLst>
      <p:ext uri="{BB962C8B-B14F-4D97-AF65-F5344CB8AC3E}">
        <p14:creationId xmlns:p14="http://schemas.microsoft.com/office/powerpoint/2010/main" val="19427643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our environment in terms of conservation of energy and weather patterns.</a:t>
            </a:r>
          </a:p>
        </p:txBody>
      </p:sp>
    </p:spTree>
    <p:extLst>
      <p:ext uri="{BB962C8B-B14F-4D97-AF65-F5344CB8AC3E}">
        <p14:creationId xmlns:p14="http://schemas.microsoft.com/office/powerpoint/2010/main" val="209597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2246769"/>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Energy Balance</a:t>
            </a:r>
          </a:p>
          <a:p>
            <a:r>
              <a:rPr lang="en-AU" sz="2800" dirty="0">
                <a:solidFill>
                  <a:schemeClr val="tx2"/>
                </a:solidFill>
                <a:latin typeface="Arial" pitchFamily="34" charset="0"/>
                <a:cs typeface="Arial" pitchFamily="34" charset="0"/>
              </a:rPr>
              <a:t>Energy Flow</a:t>
            </a:r>
          </a:p>
          <a:p>
            <a:r>
              <a:rPr lang="en-AU" sz="2800" dirty="0">
                <a:solidFill>
                  <a:schemeClr val="tx2"/>
                </a:solidFill>
                <a:latin typeface="Arial" pitchFamily="34" charset="0"/>
                <a:cs typeface="Arial" pitchFamily="34" charset="0"/>
              </a:rPr>
              <a:t>Onshore wind</a:t>
            </a:r>
          </a:p>
          <a:p>
            <a:r>
              <a:rPr lang="en-AU" sz="2800" dirty="0">
                <a:solidFill>
                  <a:schemeClr val="tx2"/>
                </a:solidFill>
                <a:latin typeface="Arial" pitchFamily="34" charset="0"/>
                <a:cs typeface="Arial" pitchFamily="34" charset="0"/>
              </a:rPr>
              <a:t>Offshore wind</a:t>
            </a:r>
          </a:p>
          <a:p>
            <a:r>
              <a:rPr lang="en-AU" sz="2800" dirty="0">
                <a:solidFill>
                  <a:schemeClr val="tx2"/>
                </a:solidFill>
                <a:latin typeface="Arial" pitchFamily="34" charset="0"/>
                <a:cs typeface="Arial" pitchFamily="34" charset="0"/>
              </a:rPr>
              <a:t>Coriolis</a:t>
            </a:r>
          </a:p>
        </p:txBody>
      </p:sp>
    </p:spTree>
    <p:extLst>
      <p:ext uri="{BB962C8B-B14F-4D97-AF65-F5344CB8AC3E}">
        <p14:creationId xmlns:p14="http://schemas.microsoft.com/office/powerpoint/2010/main" val="319983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35476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2.4 -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2.5, page 60-67 and answer </a:t>
            </a:r>
          </a:p>
          <a:p>
            <a:pPr marL="0" indent="0">
              <a:spcAft>
                <a:spcPts val="1200"/>
              </a:spcAft>
              <a:buNone/>
            </a:pPr>
            <a:r>
              <a:rPr lang="en-AU" sz="2800" dirty="0">
                <a:solidFill>
                  <a:schemeClr val="tx2"/>
                </a:solidFill>
                <a:latin typeface="Arial" pitchFamily="34" charset="0"/>
                <a:cs typeface="Arial" pitchFamily="34" charset="0"/>
              </a:rPr>
              <a:t>	Q1&amp;2 Set 2.5</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7738267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51993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Work, Heat and Energy</a:t>
            </a:r>
          </a:p>
        </p:txBody>
      </p:sp>
      <p:sp>
        <p:nvSpPr>
          <p:cNvPr id="2051" name="Rectangle 3"/>
          <p:cNvSpPr>
            <a:spLocks noGrp="1" noChangeArrowheads="1"/>
          </p:cNvSpPr>
          <p:nvPr>
            <p:ph type="subTitle" idx="1"/>
          </p:nvPr>
        </p:nvSpPr>
        <p:spPr/>
        <p:txBody>
          <a:bodyPr/>
          <a:lstStyle/>
          <a:p>
            <a:r>
              <a:rPr lang="en-US" dirty="0"/>
              <a:t>Chapter 2.5 page 50-59</a:t>
            </a:r>
          </a:p>
        </p:txBody>
      </p:sp>
    </p:spTree>
    <p:extLst>
      <p:ext uri="{BB962C8B-B14F-4D97-AF65-F5344CB8AC3E}">
        <p14:creationId xmlns:p14="http://schemas.microsoft.com/office/powerpoint/2010/main" val="1425654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Calculations</a:t>
            </a:r>
          </a:p>
        </p:txBody>
      </p:sp>
      <p:sp>
        <p:nvSpPr>
          <p:cNvPr id="3" name="Content Placeholder 2"/>
          <p:cNvSpPr>
            <a:spLocks noGrp="1"/>
          </p:cNvSpPr>
          <p:nvPr>
            <p:ph idx="1"/>
          </p:nvPr>
        </p:nvSpPr>
        <p:spPr>
          <a:xfrm>
            <a:off x="838200" y="1905000"/>
            <a:ext cx="8007350" cy="4953000"/>
          </a:xfrm>
          <a:solidFill>
            <a:schemeClr val="accent6">
              <a:lumMod val="50000"/>
            </a:schemeClr>
          </a:solidFill>
        </p:spPr>
        <p:txBody>
          <a:bodyPr/>
          <a:lstStyle/>
          <a:p>
            <a:pPr>
              <a:tabLst>
                <a:tab pos="6099175" algn="l"/>
              </a:tabLst>
            </a:pPr>
            <a:r>
              <a:rPr lang="en-AU" sz="2800" dirty="0"/>
              <a:t>Work = Force × Displacement    	(W = </a:t>
            </a:r>
            <a:r>
              <a:rPr lang="en-AU" sz="2800" dirty="0" err="1"/>
              <a:t>Fs</a:t>
            </a:r>
            <a:r>
              <a:rPr lang="en-AU" sz="2800" dirty="0"/>
              <a:t>)</a:t>
            </a:r>
          </a:p>
          <a:p>
            <a:pPr lvl="3"/>
            <a:r>
              <a:rPr lang="en-AU" sz="2800" dirty="0"/>
              <a:t>Work (Joules)</a:t>
            </a:r>
          </a:p>
          <a:p>
            <a:pPr lvl="3"/>
            <a:r>
              <a:rPr lang="en-AU" sz="2800" dirty="0"/>
              <a:t>Force (Newtons)</a:t>
            </a:r>
          </a:p>
          <a:p>
            <a:pPr lvl="3"/>
            <a:r>
              <a:rPr lang="en-AU" sz="2800" dirty="0"/>
              <a:t>Displacement (Metres)</a:t>
            </a:r>
          </a:p>
          <a:p>
            <a:pPr marL="365125" lvl="3" indent="-365125">
              <a:tabLst>
                <a:tab pos="6099175" algn="l"/>
              </a:tabLst>
            </a:pPr>
            <a:r>
              <a:rPr lang="en-AU" sz="2800" dirty="0"/>
              <a:t>Power = </a:t>
            </a:r>
            <a:r>
              <a:rPr lang="en-AU" sz="2800" u="sng" dirty="0"/>
              <a:t>Energy</a:t>
            </a:r>
            <a:r>
              <a:rPr lang="en-AU" sz="2800" dirty="0"/>
              <a:t>              	P = </a:t>
            </a:r>
            <a:r>
              <a:rPr lang="en-AU" sz="2800" u="sng" dirty="0"/>
              <a:t>E</a:t>
            </a:r>
          </a:p>
          <a:p>
            <a:pPr marL="365125" lvl="3" indent="-365125">
              <a:buNone/>
              <a:tabLst>
                <a:tab pos="6099175" algn="l"/>
              </a:tabLst>
            </a:pPr>
            <a:r>
              <a:rPr lang="en-AU" sz="2800" dirty="0"/>
              <a:t>	                Time	       t</a:t>
            </a:r>
          </a:p>
          <a:p>
            <a:pPr lvl="3"/>
            <a:r>
              <a:rPr lang="en-AU" sz="2800" dirty="0"/>
              <a:t>Power (Watts)</a:t>
            </a:r>
          </a:p>
          <a:p>
            <a:pPr lvl="3"/>
            <a:r>
              <a:rPr lang="en-AU" sz="2800" dirty="0"/>
              <a:t>Energy (Joules)</a:t>
            </a:r>
          </a:p>
          <a:p>
            <a:pPr lvl="3"/>
            <a:r>
              <a:rPr lang="en-AU" sz="2800" dirty="0"/>
              <a:t>Time (Seconds)</a:t>
            </a:r>
          </a:p>
          <a:p>
            <a:pPr marL="365125" lvl="3" indent="-365125">
              <a:buNone/>
            </a:pPr>
            <a:endParaRPr lang="en-AU" sz="3200" dirty="0"/>
          </a:p>
        </p:txBody>
      </p:sp>
    </p:spTree>
    <p:extLst>
      <p:ext uri="{BB962C8B-B14F-4D97-AF65-F5344CB8AC3E}">
        <p14:creationId xmlns:p14="http://schemas.microsoft.com/office/powerpoint/2010/main" val="29067214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75"/>
            <a:ext cx="8385175" cy="1431925"/>
          </a:xfrm>
        </p:spPr>
        <p:txBody>
          <a:bodyPr/>
          <a:lstStyle/>
          <a:p>
            <a:r>
              <a:rPr lang="en-AU" dirty="0"/>
              <a:t>Example 2.5a</a:t>
            </a:r>
          </a:p>
        </p:txBody>
      </p:sp>
      <p:sp>
        <p:nvSpPr>
          <p:cNvPr id="3" name="Content Placeholder 2"/>
          <p:cNvSpPr>
            <a:spLocks noGrp="1"/>
          </p:cNvSpPr>
          <p:nvPr>
            <p:ph idx="1"/>
          </p:nvPr>
        </p:nvSpPr>
        <p:spPr>
          <a:xfrm>
            <a:off x="0" y="1052736"/>
            <a:ext cx="9144000" cy="2160240"/>
          </a:xfrm>
          <a:solidFill>
            <a:schemeClr val="accent6">
              <a:lumMod val="50000"/>
            </a:schemeClr>
          </a:solidFill>
        </p:spPr>
        <p:txBody>
          <a:bodyPr/>
          <a:lstStyle/>
          <a:p>
            <a:pPr marL="0" indent="0">
              <a:buNone/>
            </a:pPr>
            <a:r>
              <a:rPr lang="en-AU" sz="2700" dirty="0"/>
              <a:t>On a camping trip a family is boiling 3 L of water, initially at 20 </a:t>
            </a:r>
            <a:r>
              <a:rPr lang="en-AU" sz="2700" baseline="30000" dirty="0" err="1"/>
              <a:t>o</a:t>
            </a:r>
            <a:r>
              <a:rPr lang="en-AU" sz="2700" dirty="0" err="1"/>
              <a:t>C.</a:t>
            </a:r>
            <a:r>
              <a:rPr lang="en-AU" sz="2700" dirty="0"/>
              <a:t> The son suggests that the family use the gas stove instead of the wood fire, because the gas stove has a 5 kW output. The father decides to keep the water on the fire, noting it takes 5 minutes to boil. Who was correct?  </a:t>
            </a:r>
          </a:p>
        </p:txBody>
      </p:sp>
      <p:sp>
        <p:nvSpPr>
          <p:cNvPr id="4" name="Content Placeholder 2"/>
          <p:cNvSpPr txBox="1">
            <a:spLocks/>
          </p:cNvSpPr>
          <p:nvPr/>
        </p:nvSpPr>
        <p:spPr bwMode="auto">
          <a:xfrm>
            <a:off x="0" y="3212976"/>
            <a:ext cx="9144000" cy="4218012"/>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ts val="0"/>
              </a:spcBef>
              <a:spcAft>
                <a:spcPct val="0"/>
              </a:spcAft>
              <a:buClr>
                <a:schemeClr val="hlink"/>
              </a:buClr>
              <a:buSzTx/>
              <a:tabLst/>
              <a:defRP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Solution</a:t>
            </a:r>
          </a:p>
          <a:p>
            <a:pPr marR="0" lvl="0" algn="l" defTabSz="914400" rtl="0" eaLnBrk="1" fontAlgn="base" latinLnBrk="0" hangingPunct="1">
              <a:lnSpc>
                <a:spcPct val="100000"/>
              </a:lnSpc>
              <a:spcBef>
                <a:spcPts val="0"/>
              </a:spcBef>
              <a:spcAft>
                <a:spcPct val="0"/>
              </a:spcAft>
              <a:buClr>
                <a:schemeClr val="hlink"/>
              </a:buClr>
              <a:buSzTx/>
              <a:tabLst/>
              <a:defRPr/>
            </a:pPr>
            <a:r>
              <a:rPr lang="el-GR" sz="2700" kern="0" dirty="0">
                <a:effectLst>
                  <a:outerShdw blurRad="38100" dist="38100" dir="2700000" algn="tl">
                    <a:srgbClr val="000000"/>
                  </a:outerShdw>
                </a:effectLst>
                <a:latin typeface="+mn-lt"/>
              </a:rPr>
              <a:t>Δ</a:t>
            </a:r>
            <a:r>
              <a:rPr lang="en-AU" sz="2700" kern="0" dirty="0">
                <a:effectLst>
                  <a:outerShdw blurRad="38100" dist="38100" dir="2700000" algn="tl">
                    <a:srgbClr val="000000"/>
                  </a:outerShdw>
                </a:effectLst>
                <a:latin typeface="+mn-lt"/>
              </a:rPr>
              <a:t>T = 80 </a:t>
            </a:r>
            <a:r>
              <a:rPr lang="en-AU" sz="2700" kern="0" baseline="30000" dirty="0" err="1">
                <a:effectLst>
                  <a:outerShdw blurRad="38100" dist="38100" dir="2700000" algn="tl">
                    <a:srgbClr val="000000"/>
                  </a:outerShdw>
                </a:effectLst>
                <a:latin typeface="+mn-lt"/>
              </a:rPr>
              <a:t>o</a:t>
            </a:r>
            <a:r>
              <a:rPr lang="en-AU" sz="2700" kern="0" dirty="0" err="1">
                <a:effectLst>
                  <a:outerShdw blurRad="38100" dist="38100" dir="2700000" algn="tl">
                    <a:srgbClr val="000000"/>
                  </a:outerShdw>
                </a:effectLst>
                <a:latin typeface="+mn-lt"/>
              </a:rPr>
              <a:t>C</a:t>
            </a:r>
            <a:endParaRPr lang="en-AU" sz="2700" kern="0" dirty="0">
              <a:effectLst>
                <a:outerShdw blurRad="38100" dist="38100" dir="2700000" algn="tl">
                  <a:srgbClr val="000000"/>
                </a:outerShdw>
              </a:effectLst>
              <a:latin typeface="+mn-lt"/>
            </a:endParaRPr>
          </a:p>
          <a:p>
            <a:pPr lvl="0" eaLnBrk="1" hangingPunct="1">
              <a:spcBef>
                <a:spcPts val="0"/>
              </a:spcBef>
              <a:buClr>
                <a:schemeClr val="hlink"/>
              </a:buClr>
              <a:defRP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t = 3 × 60</a:t>
            </a:r>
          </a:p>
          <a:p>
            <a:pPr lvl="0" eaLnBrk="1" hangingPunct="1">
              <a:spcBef>
                <a:spcPts val="0"/>
              </a:spcBef>
              <a:buClr>
                <a:schemeClr val="hlink"/>
              </a:buClr>
              <a:defRPr/>
            </a:pPr>
            <a:r>
              <a:rPr lang="en-AU" sz="2700" kern="0" dirty="0">
                <a:effectLst>
                  <a:outerShdw blurRad="38100" dist="38100" dir="2700000" algn="tl">
                    <a:srgbClr val="000000"/>
                  </a:outerShdw>
                </a:effectLst>
                <a:latin typeface="+mn-lt"/>
              </a:rPr>
              <a:t>  = 180 s</a:t>
            </a:r>
          </a:p>
          <a:p>
            <a:pPr lvl="0" eaLnBrk="1" hangingPunct="1">
              <a:spcBef>
                <a:spcPts val="0"/>
              </a:spcBef>
              <a:buClr>
                <a:schemeClr val="hlink"/>
              </a:buClr>
              <a:defRP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c</a:t>
            </a:r>
            <a:r>
              <a:rPr kumimoji="0" lang="en-AU" sz="2700" b="0" i="0" u="none" strike="noStrike" kern="0" cap="none" spc="0" normalizeH="0" noProof="0" dirty="0">
                <a:ln>
                  <a:noFill/>
                </a:ln>
                <a:solidFill>
                  <a:schemeClr val="tx1"/>
                </a:solidFill>
                <a:effectLst>
                  <a:outerShdw blurRad="38100" dist="38100" dir="2700000" algn="tl">
                    <a:srgbClr val="000000"/>
                  </a:outerShdw>
                </a:effectLst>
                <a:uLnTx/>
                <a:uFillTx/>
                <a:latin typeface="+mn-lt"/>
              </a:rPr>
              <a:t> = 4180 J kg</a:t>
            </a:r>
            <a:r>
              <a:rPr kumimoji="0" lang="en-AU" sz="2700" b="0" i="0" u="none" strike="noStrike" kern="0" cap="none" spc="0" normalizeH="0" baseline="30000" noProof="0" dirty="0">
                <a:ln>
                  <a:noFill/>
                </a:ln>
                <a:solidFill>
                  <a:schemeClr val="tx1"/>
                </a:solidFill>
                <a:effectLst>
                  <a:outerShdw blurRad="38100" dist="38100" dir="2700000" algn="tl">
                    <a:srgbClr val="000000"/>
                  </a:outerShdw>
                </a:effectLst>
                <a:uLnTx/>
                <a:uFillTx/>
                <a:latin typeface="+mn-lt"/>
              </a:rPr>
              <a:t>-1</a:t>
            </a:r>
            <a:r>
              <a:rPr kumimoji="0" lang="en-AU" sz="2700" b="0" i="0" u="none" strike="noStrike" kern="0" cap="none" spc="0" normalizeH="0" noProof="0" dirty="0">
                <a:ln>
                  <a:noFill/>
                </a:ln>
                <a:solidFill>
                  <a:schemeClr val="tx1"/>
                </a:solidFill>
                <a:effectLst>
                  <a:outerShdw blurRad="38100" dist="38100" dir="2700000" algn="tl">
                    <a:srgbClr val="000000"/>
                  </a:outerShdw>
                </a:effectLst>
                <a:uLnTx/>
                <a:uFillTx/>
                <a:latin typeface="+mn-lt"/>
              </a:rPr>
              <a:t> K</a:t>
            </a:r>
            <a:r>
              <a:rPr kumimoji="0" lang="en-AU" sz="2700" b="0" i="0" u="none" strike="noStrike" kern="0" cap="none" spc="0" normalizeH="0" baseline="30000" noProof="0" dirty="0">
                <a:ln>
                  <a:noFill/>
                </a:ln>
                <a:solidFill>
                  <a:schemeClr val="tx1"/>
                </a:solidFill>
                <a:effectLst>
                  <a:outerShdw blurRad="38100" dist="38100" dir="2700000" algn="tl">
                    <a:srgbClr val="000000"/>
                  </a:outerShdw>
                </a:effectLst>
                <a:uLnTx/>
                <a:uFillTx/>
                <a:latin typeface="+mn-lt"/>
              </a:rPr>
              <a:t>-1</a:t>
            </a:r>
          </a:p>
          <a:p>
            <a:pPr lvl="0" eaLnBrk="1" hangingPunct="1">
              <a:spcBef>
                <a:spcPts val="0"/>
              </a:spcBef>
              <a:buClr>
                <a:schemeClr val="hlink"/>
              </a:buClr>
              <a:defRPr/>
            </a:pPr>
            <a:r>
              <a:rPr lang="en-AU" sz="2700" kern="0" baseline="0" dirty="0">
                <a:effectLst>
                  <a:outerShdw blurRad="38100" dist="38100" dir="2700000" algn="tl">
                    <a:srgbClr val="000000"/>
                  </a:outerShdw>
                </a:effectLst>
                <a:latin typeface="+mn-lt"/>
              </a:rPr>
              <a:t>m = 3 kg</a:t>
            </a:r>
            <a:endPar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ndParaRPr>
          </a:p>
        </p:txBody>
      </p:sp>
      <p:sp>
        <p:nvSpPr>
          <p:cNvPr id="5" name="Content Placeholder 2"/>
          <p:cNvSpPr txBox="1">
            <a:spLocks/>
          </p:cNvSpPr>
          <p:nvPr/>
        </p:nvSpPr>
        <p:spPr bwMode="auto">
          <a:xfrm>
            <a:off x="3601397" y="3600400"/>
            <a:ext cx="5544616" cy="3645024"/>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ts val="0"/>
              </a:spcBef>
              <a:spcAft>
                <a:spcPct val="0"/>
              </a:spcAft>
              <a:buClr>
                <a:schemeClr val="hlink"/>
              </a:buClr>
              <a:buSzTx/>
              <a:tabLst/>
              <a:defRPr/>
            </a:pPr>
            <a:r>
              <a:rPr lang="en-AU" sz="2700" kern="0" dirty="0">
                <a:effectLst>
                  <a:outerShdw blurRad="38100" dist="38100" dir="2700000" algn="tl">
                    <a:srgbClr val="000000"/>
                  </a:outerShdw>
                </a:effectLst>
                <a:latin typeface="+mn-lt"/>
              </a:rPr>
              <a:t>Q = m c </a:t>
            </a:r>
            <a:r>
              <a:rPr lang="el-GR" sz="2700" kern="0" dirty="0">
                <a:effectLst>
                  <a:outerShdw blurRad="38100" dist="38100" dir="2700000" algn="tl">
                    <a:srgbClr val="000000"/>
                  </a:outerShdw>
                </a:effectLst>
                <a:latin typeface="+mn-lt"/>
              </a:rPr>
              <a:t>Δ</a:t>
            </a:r>
            <a:r>
              <a:rPr lang="en-AU" sz="2700" kern="0" dirty="0">
                <a:effectLst>
                  <a:outerShdw blurRad="38100" dist="38100" dir="2700000" algn="tl">
                    <a:srgbClr val="000000"/>
                  </a:outerShdw>
                </a:effectLst>
                <a:latin typeface="+mn-lt"/>
              </a:rPr>
              <a:t>T </a:t>
            </a:r>
          </a:p>
          <a:p>
            <a:pPr lvl="0" eaLnBrk="1" hangingPunct="1">
              <a:spcBef>
                <a:spcPts val="0"/>
              </a:spcBef>
              <a:buClr>
                <a:schemeClr val="hlink"/>
              </a:buClr>
              <a:defRP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    = 3 × 4180 </a:t>
            </a:r>
            <a:r>
              <a:rPr lang="en-AU" sz="2700" kern="0" dirty="0">
                <a:effectLst>
                  <a:outerShdw blurRad="38100" dist="38100" dir="2700000" algn="tl">
                    <a:srgbClr val="000000"/>
                  </a:outerShdw>
                </a:effectLst>
              </a:rPr>
              <a:t>× 80</a:t>
            </a:r>
          </a:p>
          <a:p>
            <a:pPr lvl="0" eaLnBrk="1" hangingPunct="1">
              <a:spcBef>
                <a:spcPts val="0"/>
              </a:spcBef>
              <a:buClr>
                <a:schemeClr val="hlink"/>
              </a:buClr>
              <a:defRPr/>
            </a:pPr>
            <a:r>
              <a:rPr lang="en-AU" sz="2700" kern="0" dirty="0">
                <a:effectLst>
                  <a:outerShdw blurRad="38100" dist="38100" dir="2700000" algn="tl">
                    <a:srgbClr val="000000"/>
                  </a:outerShdw>
                </a:effectLst>
                <a:latin typeface="+mn-lt"/>
              </a:rPr>
              <a:t>    = 1003200 J</a:t>
            </a:r>
          </a:p>
          <a:p>
            <a:pPr lvl="0" eaLnBrk="1" hangingPunct="1">
              <a:spcBef>
                <a:spcPts val="0"/>
              </a:spcBef>
              <a:buClr>
                <a:schemeClr val="hlink"/>
              </a:buClr>
              <a:defRP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 Power (of fire) P = E ÷ </a:t>
            </a:r>
            <a:r>
              <a:rPr lang="en-AU" sz="2700" kern="0" dirty="0">
                <a:effectLst>
                  <a:outerShdw blurRad="38100" dist="38100" dir="2700000" algn="tl">
                    <a:srgbClr val="000000"/>
                  </a:outerShdw>
                </a:effectLst>
                <a:latin typeface="+mn-lt"/>
              </a:rPr>
              <a:t>t</a:t>
            </a:r>
          </a:p>
          <a:p>
            <a:pPr lvl="0" eaLnBrk="1" hangingPunct="1">
              <a:spcBef>
                <a:spcPts val="0"/>
              </a:spcBef>
              <a:buClr>
                <a:schemeClr val="hlink"/>
              </a:buClr>
              <a:defRPr/>
            </a:pPr>
            <a:r>
              <a:rPr lang="en-AU" sz="2700" kern="0" dirty="0">
                <a:effectLst>
                  <a:outerShdw blurRad="38100" dist="38100" dir="2700000" algn="tl">
                    <a:srgbClr val="000000"/>
                  </a:outerShdw>
                </a:effectLst>
                <a:latin typeface="+mn-lt"/>
              </a:rPr>
              <a:t>		      	= 1003200 </a:t>
            </a:r>
            <a:r>
              <a:rPr lang="en-AU" sz="2700" kern="0" dirty="0">
                <a:effectLst>
                  <a:outerShdw blurRad="38100" dist="38100" dir="2700000" algn="tl">
                    <a:srgbClr val="000000"/>
                  </a:outerShdw>
                </a:effectLst>
              </a:rPr>
              <a:t>÷ 180</a:t>
            </a:r>
            <a:endParaRPr lang="en-AU" sz="2700" kern="0" dirty="0">
              <a:effectLst>
                <a:outerShdw blurRad="38100" dist="38100" dir="2700000" algn="tl">
                  <a:srgbClr val="000000"/>
                </a:outerShdw>
              </a:effectLst>
              <a:latin typeface="+mn-lt"/>
            </a:endParaRPr>
          </a:p>
          <a:p>
            <a:pPr marL="2628900" lvl="5" indent="-342900">
              <a:buClr>
                <a:schemeClr val="hlink"/>
              </a:buClr>
            </a:pP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		= 5573 W </a:t>
            </a:r>
          </a:p>
          <a:p>
            <a:pPr marL="2628900" lvl="5" indent="-342900">
              <a:buClr>
                <a:schemeClr val="hlink"/>
              </a:buClr>
            </a:pPr>
            <a:r>
              <a:rPr lang="en-AU" sz="2700" kern="0" dirty="0">
                <a:effectLst>
                  <a:outerShdw blurRad="38100" dist="38100" dir="2700000" algn="tl">
                    <a:srgbClr val="000000"/>
                  </a:outerShdw>
                </a:effectLst>
                <a:latin typeface="+mn-lt"/>
              </a:rPr>
              <a:t>       </a:t>
            </a:r>
            <a:r>
              <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(or 5.573 kW)</a:t>
            </a:r>
          </a:p>
          <a:p>
            <a:pPr marL="0" lvl="5">
              <a:buClr>
                <a:schemeClr val="hlink"/>
              </a:buClr>
            </a:pPr>
            <a:r>
              <a:rPr lang="en-AU" sz="2700" kern="0" dirty="0">
                <a:effectLst>
                  <a:outerShdw blurRad="38100" dist="38100" dir="2700000" algn="tl">
                    <a:srgbClr val="000000"/>
                  </a:outerShdw>
                </a:effectLst>
                <a:latin typeface="+mn-lt"/>
              </a:rPr>
              <a:t>Hence the father was right</a:t>
            </a:r>
            <a:endParaRPr kumimoji="0" lang="en-AU" sz="27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ndParaRPr>
          </a:p>
        </p:txBody>
      </p:sp>
    </p:spTree>
    <p:extLst>
      <p:ext uri="{BB962C8B-B14F-4D97-AF65-F5344CB8AC3E}">
        <p14:creationId xmlns:p14="http://schemas.microsoft.com/office/powerpoint/2010/main" val="122942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1.1 -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1.2, page 10-13 and answer </a:t>
            </a:r>
          </a:p>
          <a:p>
            <a:pPr marL="0" indent="0">
              <a:spcAft>
                <a:spcPts val="1200"/>
              </a:spcAft>
              <a:buNone/>
            </a:pPr>
            <a:r>
              <a:rPr lang="en-AU" sz="2800" dirty="0">
                <a:solidFill>
                  <a:schemeClr val="tx2"/>
                </a:solidFill>
                <a:latin typeface="Arial" pitchFamily="34" charset="0"/>
                <a:cs typeface="Arial" pitchFamily="34" charset="0"/>
              </a:rPr>
              <a:t>	Q1&amp;2 Set 1.2</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0611451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310854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Creating heating and cooling options that improve and maintain a healthy society.</a:t>
            </a:r>
          </a:p>
          <a:p>
            <a:endParaRPr lang="en-AU" sz="2800" dirty="0">
              <a:solidFill>
                <a:schemeClr val="tx2"/>
              </a:solidFill>
              <a:latin typeface="Arial" pitchFamily="34" charset="0"/>
              <a:cs typeface="Arial" pitchFamily="34" charset="0"/>
            </a:endParaRPr>
          </a:p>
          <a:p>
            <a:r>
              <a:rPr lang="en-AU" sz="2800" dirty="0">
                <a:solidFill>
                  <a:schemeClr val="tx2"/>
                </a:solidFill>
                <a:latin typeface="Arial" pitchFamily="34" charset="0"/>
                <a:cs typeface="Arial" pitchFamily="34" charset="0"/>
              </a:rPr>
              <a:t>The understanding of how efficient energy is related to power output in order to create efficiency in existing systems.</a:t>
            </a: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9410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Work</a:t>
            </a:r>
          </a:p>
          <a:p>
            <a:r>
              <a:rPr lang="en-AU" sz="2800" dirty="0">
                <a:solidFill>
                  <a:schemeClr val="tx2"/>
                </a:solidFill>
                <a:latin typeface="Arial" pitchFamily="34" charset="0"/>
                <a:cs typeface="Arial" pitchFamily="34" charset="0"/>
              </a:rPr>
              <a:t>Power</a:t>
            </a:r>
          </a:p>
          <a:p>
            <a:r>
              <a:rPr lang="en-AU" sz="2800" dirty="0">
                <a:solidFill>
                  <a:schemeClr val="tx2"/>
                </a:solidFill>
                <a:latin typeface="Arial" pitchFamily="34" charset="0"/>
                <a:cs typeface="Arial" pitchFamily="34" charset="0"/>
              </a:rPr>
              <a:t>Refrigeration</a:t>
            </a:r>
          </a:p>
          <a:p>
            <a:r>
              <a:rPr lang="en-AU" sz="2800" dirty="0">
                <a:solidFill>
                  <a:schemeClr val="tx2"/>
                </a:solidFill>
                <a:latin typeface="Arial" pitchFamily="34" charset="0"/>
                <a:cs typeface="Arial" pitchFamily="34" charset="0"/>
              </a:rPr>
              <a:t>Internal Combustion</a:t>
            </a:r>
          </a:p>
        </p:txBody>
      </p:sp>
    </p:spTree>
    <p:extLst>
      <p:ext uri="{BB962C8B-B14F-4D97-AF65-F5344CB8AC3E}">
        <p14:creationId xmlns:p14="http://schemas.microsoft.com/office/powerpoint/2010/main" val="17202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35476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2.5 -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2.6, page 68-69 and answer </a:t>
            </a:r>
          </a:p>
          <a:p>
            <a:pPr marL="0" indent="0">
              <a:spcAft>
                <a:spcPts val="1200"/>
              </a:spcAft>
              <a:buNone/>
            </a:pPr>
            <a:r>
              <a:rPr lang="en-AU" sz="2800" dirty="0">
                <a:solidFill>
                  <a:schemeClr val="tx2"/>
                </a:solidFill>
                <a:latin typeface="Arial" pitchFamily="34" charset="0"/>
                <a:cs typeface="Arial" pitchFamily="34" charset="0"/>
              </a:rPr>
              <a:t>	Q1&amp;2 Set 2.6</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1340189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8057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Low Temperature Devices</a:t>
            </a:r>
          </a:p>
        </p:txBody>
      </p:sp>
      <p:sp>
        <p:nvSpPr>
          <p:cNvPr id="2051" name="Rectangle 3"/>
          <p:cNvSpPr>
            <a:spLocks noGrp="1" noChangeArrowheads="1"/>
          </p:cNvSpPr>
          <p:nvPr>
            <p:ph type="subTitle" idx="1"/>
          </p:nvPr>
        </p:nvSpPr>
        <p:spPr/>
        <p:txBody>
          <a:bodyPr/>
          <a:lstStyle/>
          <a:p>
            <a:r>
              <a:rPr lang="en-US" dirty="0"/>
              <a:t>Chapter 2.6 page 68-69</a:t>
            </a:r>
          </a:p>
        </p:txBody>
      </p:sp>
    </p:spTree>
    <p:extLst>
      <p:ext uri="{BB962C8B-B14F-4D97-AF65-F5344CB8AC3E}">
        <p14:creationId xmlns:p14="http://schemas.microsoft.com/office/powerpoint/2010/main" val="22832358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Low Temperature</a:t>
            </a:r>
          </a:p>
        </p:txBody>
      </p:sp>
      <p:sp>
        <p:nvSpPr>
          <p:cNvPr id="3" name="Content Placeholder 2"/>
          <p:cNvSpPr>
            <a:spLocks noGrp="1"/>
          </p:cNvSpPr>
          <p:nvPr>
            <p:ph idx="1"/>
          </p:nvPr>
        </p:nvSpPr>
        <p:spPr/>
        <p:txBody>
          <a:bodyPr/>
          <a:lstStyle/>
          <a:p>
            <a:r>
              <a:rPr lang="en-AU" dirty="0"/>
              <a:t>Superfluid – zero viscosity, allowing it to move through any pores of a substance.</a:t>
            </a:r>
          </a:p>
          <a:p>
            <a:endParaRPr lang="en-AU" dirty="0"/>
          </a:p>
          <a:p>
            <a:r>
              <a:rPr lang="en-AU" dirty="0"/>
              <a:t>Superconductor – zero resistance, usually occurs when a material reaches it’s critical temperature.</a:t>
            </a:r>
          </a:p>
        </p:txBody>
      </p:sp>
    </p:spTree>
    <p:extLst>
      <p:ext uri="{BB962C8B-B14F-4D97-AF65-F5344CB8AC3E}">
        <p14:creationId xmlns:p14="http://schemas.microsoft.com/office/powerpoint/2010/main" val="30668116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how efficient energy is related to power output in order to create efficiency in existing systems.</a:t>
            </a:r>
          </a:p>
        </p:txBody>
      </p:sp>
    </p:spTree>
    <p:extLst>
      <p:ext uri="{BB962C8B-B14F-4D97-AF65-F5344CB8AC3E}">
        <p14:creationId xmlns:p14="http://schemas.microsoft.com/office/powerpoint/2010/main" val="39333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Superconductivity</a:t>
            </a:r>
          </a:p>
          <a:p>
            <a:r>
              <a:rPr lang="en-AU" sz="2800" dirty="0" err="1">
                <a:solidFill>
                  <a:schemeClr val="tx2"/>
                </a:solidFill>
                <a:latin typeface="Arial" pitchFamily="34" charset="0"/>
                <a:cs typeface="Arial" pitchFamily="34" charset="0"/>
              </a:rPr>
              <a:t>Superfluidity</a:t>
            </a:r>
            <a:endParaRPr lang="en-AU" sz="2800" dirty="0">
              <a:solidFill>
                <a:schemeClr val="tx2"/>
              </a:solidFill>
              <a:latin typeface="Arial" pitchFamily="34" charset="0"/>
              <a:cs typeface="Arial" pitchFamily="34" charset="0"/>
            </a:endParaRPr>
          </a:p>
          <a:p>
            <a:endParaRPr lang="en-AU" sz="2800" dirty="0">
              <a:solidFill>
                <a:schemeClr val="tx2"/>
              </a:solidFill>
              <a:latin typeface="Arial" pitchFamily="34" charset="0"/>
              <a:cs typeface="Arial" pitchFamily="34" charset="0"/>
            </a:endParaRP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79012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78565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2.6 -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Chapter 2 Review questions page 72 due first lesson next week. </a:t>
            </a:r>
          </a:p>
          <a:p>
            <a:pPr>
              <a:spcAft>
                <a:spcPts val="1200"/>
              </a:spcAft>
            </a:pPr>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Semester 1 is completed.</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77840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570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Temperature and Thermal Equilibrium</a:t>
            </a:r>
          </a:p>
        </p:txBody>
      </p:sp>
      <p:sp>
        <p:nvSpPr>
          <p:cNvPr id="2051" name="Rectangle 3"/>
          <p:cNvSpPr>
            <a:spLocks noGrp="1" noChangeArrowheads="1"/>
          </p:cNvSpPr>
          <p:nvPr>
            <p:ph type="subTitle" idx="1"/>
          </p:nvPr>
        </p:nvSpPr>
        <p:spPr/>
        <p:txBody>
          <a:bodyPr/>
          <a:lstStyle/>
          <a:p>
            <a:r>
              <a:rPr lang="en-US" dirty="0"/>
              <a:t>Chapter 1.2 page 10 - 13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56792"/>
            <a:ext cx="8540750" cy="5072608"/>
          </a:xfrm>
          <a:solidFill>
            <a:schemeClr val="accent6">
              <a:lumMod val="50000"/>
            </a:schemeClr>
          </a:solidFill>
        </p:spPr>
        <p:txBody>
          <a:bodyPr/>
          <a:lstStyle/>
          <a:p>
            <a:pPr>
              <a:spcAft>
                <a:spcPts val="1800"/>
              </a:spcAft>
            </a:pPr>
            <a:r>
              <a:rPr lang="en-AU" sz="2800" u="sng" dirty="0"/>
              <a:t>Temperature</a:t>
            </a:r>
            <a:r>
              <a:rPr lang="en-AU" sz="2800" dirty="0"/>
              <a:t> is the degree or intensity of heat present in a substance or object, expressed in terms of any of several arbitrary scales like Celsius.</a:t>
            </a:r>
          </a:p>
          <a:p>
            <a:pPr>
              <a:spcAft>
                <a:spcPts val="1800"/>
              </a:spcAft>
            </a:pPr>
            <a:r>
              <a:rPr lang="en-AU" sz="2800" u="sng" dirty="0"/>
              <a:t>Internal energy</a:t>
            </a:r>
            <a:r>
              <a:rPr lang="en-AU" sz="2800" dirty="0"/>
              <a:t> is defined by the amount of kinetic energy available and the amount of potential energy stored within the isolated system.</a:t>
            </a:r>
          </a:p>
          <a:p>
            <a:pPr>
              <a:spcAft>
                <a:spcPts val="1800"/>
              </a:spcAft>
            </a:pPr>
            <a:r>
              <a:rPr lang="en-AU" sz="2800" u="sng" dirty="0"/>
              <a:t>Heat</a:t>
            </a:r>
            <a:r>
              <a:rPr lang="en-AU" sz="2800" dirty="0"/>
              <a:t> is energy that is transferred from one object to another as the result of a difference in temperature.</a:t>
            </a:r>
          </a:p>
        </p:txBody>
      </p:sp>
      <p:sp>
        <p:nvSpPr>
          <p:cNvPr id="4" name="Titre 1"/>
          <p:cNvSpPr>
            <a:spLocks noGrp="1"/>
          </p:cNvSpPr>
          <p:nvPr>
            <p:ph type="title"/>
          </p:nvPr>
        </p:nvSpPr>
        <p:spPr>
          <a:xfrm>
            <a:off x="107504" y="144018"/>
            <a:ext cx="8928992" cy="1268758"/>
          </a:xfrm>
        </p:spPr>
        <p:txBody>
          <a:bodyPr/>
          <a:lstStyle/>
          <a:p>
            <a:r>
              <a:rPr lang="en-AU" sz="4200" dirty="0"/>
              <a:t>Temperature, Internal Energy and Heat Differences</a:t>
            </a:r>
          </a:p>
        </p:txBody>
      </p:sp>
    </p:spTree>
    <p:extLst>
      <p:ext uri="{BB962C8B-B14F-4D97-AF65-F5344CB8AC3E}">
        <p14:creationId xmlns:p14="http://schemas.microsoft.com/office/powerpoint/2010/main" val="321206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56792"/>
            <a:ext cx="8540750" cy="5072608"/>
          </a:xfrm>
          <a:solidFill>
            <a:schemeClr val="accent6">
              <a:lumMod val="50000"/>
            </a:schemeClr>
          </a:solidFill>
        </p:spPr>
        <p:txBody>
          <a:bodyPr/>
          <a:lstStyle/>
          <a:p>
            <a:pPr>
              <a:buNone/>
            </a:pPr>
            <a:r>
              <a:rPr lang="en-AU" dirty="0"/>
              <a:t>Hot drink in a cup versus a warm bath.</a:t>
            </a:r>
          </a:p>
          <a:p>
            <a:r>
              <a:rPr lang="en-AU" dirty="0"/>
              <a:t>Temperature is higher in the hot drink since the average kinetic energy of particles is high.</a:t>
            </a:r>
          </a:p>
          <a:p>
            <a:pPr marL="0" indent="0">
              <a:buNone/>
            </a:pPr>
            <a:endParaRPr lang="en-AU" dirty="0"/>
          </a:p>
          <a:p>
            <a:r>
              <a:rPr lang="en-AU" dirty="0"/>
              <a:t>Heat is transferred to the surroundings is greatest from the warm bath due to the greater surface area allowing the transfer of heat.</a:t>
            </a:r>
          </a:p>
        </p:txBody>
      </p:sp>
      <p:sp>
        <p:nvSpPr>
          <p:cNvPr id="4" name="Titre 1"/>
          <p:cNvSpPr>
            <a:spLocks noGrp="1"/>
          </p:cNvSpPr>
          <p:nvPr>
            <p:ph type="title"/>
          </p:nvPr>
        </p:nvSpPr>
        <p:spPr>
          <a:xfrm>
            <a:off x="457200" y="1"/>
            <a:ext cx="8385175" cy="1268758"/>
          </a:xfrm>
        </p:spPr>
        <p:txBody>
          <a:bodyPr/>
          <a:lstStyle/>
          <a:p>
            <a:r>
              <a:rPr lang="en-AU" dirty="0"/>
              <a:t>Temperature and Heat Differences</a:t>
            </a:r>
          </a:p>
        </p:txBody>
      </p:sp>
    </p:spTree>
    <p:extLst>
      <p:ext uri="{BB962C8B-B14F-4D97-AF65-F5344CB8AC3E}">
        <p14:creationId xmlns:p14="http://schemas.microsoft.com/office/powerpoint/2010/main" val="363789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08720"/>
          </a:xfrm>
        </p:spPr>
        <p:txBody>
          <a:bodyPr/>
          <a:lstStyle/>
          <a:p>
            <a:r>
              <a:rPr lang="en-AU" dirty="0"/>
              <a:t>Absolute Temperature</a:t>
            </a:r>
          </a:p>
        </p:txBody>
      </p:sp>
      <p:sp>
        <p:nvSpPr>
          <p:cNvPr id="3" name="Content Placeholder 2"/>
          <p:cNvSpPr>
            <a:spLocks noGrp="1"/>
          </p:cNvSpPr>
          <p:nvPr>
            <p:ph idx="1"/>
          </p:nvPr>
        </p:nvSpPr>
        <p:spPr>
          <a:xfrm>
            <a:off x="838200" y="908721"/>
            <a:ext cx="8007350" cy="5720679"/>
          </a:xfrm>
          <a:solidFill>
            <a:schemeClr val="accent6">
              <a:lumMod val="50000"/>
            </a:schemeClr>
          </a:solidFill>
        </p:spPr>
        <p:txBody>
          <a:bodyPr/>
          <a:lstStyle/>
          <a:p>
            <a:pPr marL="0" indent="0">
              <a:buNone/>
            </a:pPr>
            <a:r>
              <a:rPr lang="en-AU" sz="2800" dirty="0"/>
              <a:t>Absolute Zero (0 Kelvin) = -273</a:t>
            </a:r>
            <a:r>
              <a:rPr lang="en-AU" sz="2800" baseline="30000" dirty="0"/>
              <a:t>o</a:t>
            </a:r>
            <a:r>
              <a:rPr lang="en-AU" sz="2800" dirty="0"/>
              <a:t>C</a:t>
            </a:r>
          </a:p>
          <a:p>
            <a:pPr marL="0" indent="0">
              <a:buNone/>
            </a:pPr>
            <a:r>
              <a:rPr lang="en-AU" sz="2800" dirty="0"/>
              <a:t>	1 Kelvin increase = 1</a:t>
            </a:r>
            <a:r>
              <a:rPr lang="en-AU" sz="2800" baseline="30000" dirty="0"/>
              <a:t>o</a:t>
            </a:r>
            <a:r>
              <a:rPr lang="en-AU" sz="2800" dirty="0"/>
              <a:t>C increase</a:t>
            </a:r>
          </a:p>
          <a:p>
            <a:pPr marL="0" indent="0">
              <a:buNone/>
            </a:pPr>
            <a:endParaRPr lang="en-AU" sz="2800" dirty="0"/>
          </a:p>
          <a:p>
            <a:pPr marL="0" indent="0">
              <a:buNone/>
            </a:pPr>
            <a:r>
              <a:rPr lang="en-AU" sz="2800" dirty="0"/>
              <a:t>Formula:   </a:t>
            </a:r>
            <a:r>
              <a:rPr lang="en-AU" sz="2800" b="1" dirty="0"/>
              <a:t>x</a:t>
            </a:r>
            <a:r>
              <a:rPr lang="en-AU" sz="2800" dirty="0"/>
              <a:t> K = 273 + </a:t>
            </a:r>
            <a:r>
              <a:rPr lang="en-AU" sz="2800" b="1" dirty="0"/>
              <a:t>y</a:t>
            </a:r>
            <a:r>
              <a:rPr lang="en-AU" sz="2800" dirty="0"/>
              <a:t> </a:t>
            </a:r>
            <a:r>
              <a:rPr lang="en-AU" sz="2800" baseline="30000" dirty="0" err="1"/>
              <a:t>o</a:t>
            </a:r>
            <a:r>
              <a:rPr lang="en-AU" sz="2800" dirty="0" err="1"/>
              <a:t>C</a:t>
            </a:r>
            <a:endParaRPr lang="en-AU" sz="2800" dirty="0"/>
          </a:p>
          <a:p>
            <a:pPr>
              <a:buNone/>
            </a:pPr>
            <a:endParaRPr lang="en-AU" sz="2800" dirty="0"/>
          </a:p>
          <a:p>
            <a:pPr>
              <a:buNone/>
            </a:pPr>
            <a:r>
              <a:rPr lang="en-AU" sz="2800" dirty="0"/>
              <a:t>Example</a:t>
            </a:r>
          </a:p>
          <a:p>
            <a:pPr marL="514350" indent="-514350">
              <a:buAutoNum type="alphaLcParenR"/>
            </a:pPr>
            <a:r>
              <a:rPr lang="en-AU" sz="2800" dirty="0"/>
              <a:t>Convert 26</a:t>
            </a:r>
            <a:r>
              <a:rPr lang="en-AU" sz="2800" baseline="30000" dirty="0"/>
              <a:t>o</a:t>
            </a:r>
            <a:r>
              <a:rPr lang="en-AU" sz="2800" dirty="0"/>
              <a:t>C to the equivalent Kelvin.</a:t>
            </a:r>
          </a:p>
          <a:p>
            <a:pPr marL="514350" indent="-514350">
              <a:buNone/>
            </a:pPr>
            <a:r>
              <a:rPr lang="en-AU" sz="2800" dirty="0"/>
              <a:t>		Solution: Kelvin = 273 + 26 = 299 K</a:t>
            </a:r>
          </a:p>
          <a:p>
            <a:pPr marL="514350" indent="-514350">
              <a:buFont typeface="+mj-lt"/>
              <a:buAutoNum type="alphaLcParenR" startAt="2"/>
            </a:pPr>
            <a:r>
              <a:rPr lang="en-AU" sz="2800" dirty="0"/>
              <a:t>Convert 319 K to the equivalent Celsius</a:t>
            </a:r>
          </a:p>
          <a:p>
            <a:pPr marL="514350" indent="-514350">
              <a:buNone/>
            </a:pPr>
            <a:r>
              <a:rPr lang="en-AU" sz="2800" dirty="0"/>
              <a:t>		Solution: Celsius = 319 - 273 = 46</a:t>
            </a:r>
            <a:r>
              <a:rPr lang="en-AU" sz="2800" baseline="30000" dirty="0"/>
              <a:t>o</a:t>
            </a:r>
            <a:r>
              <a:rPr lang="en-AU" sz="2800" dirty="0"/>
              <a:t>C</a:t>
            </a:r>
          </a:p>
        </p:txBody>
      </p:sp>
    </p:spTree>
    <p:extLst>
      <p:ext uri="{BB962C8B-B14F-4D97-AF65-F5344CB8AC3E}">
        <p14:creationId xmlns:p14="http://schemas.microsoft.com/office/powerpoint/2010/main" val="7507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8ED9C141-6451-4331-A88A-397879C868DF}" type="slidenum">
              <a:rPr lang="en-US"/>
              <a:pPr>
                <a:defRPr/>
              </a:pPr>
              <a:t>18</a:t>
            </a:fld>
            <a:endParaRPr lang="en-US"/>
          </a:p>
        </p:txBody>
      </p:sp>
      <p:sp>
        <p:nvSpPr>
          <p:cNvPr id="3075" name="Rectangle 2"/>
          <p:cNvSpPr>
            <a:spLocks noGrp="1" noChangeArrowheads="1"/>
          </p:cNvSpPr>
          <p:nvPr>
            <p:ph type="title"/>
          </p:nvPr>
        </p:nvSpPr>
        <p:spPr>
          <a:xfrm>
            <a:off x="683568" y="1302"/>
            <a:ext cx="7772400" cy="976536"/>
          </a:xfrm>
        </p:spPr>
        <p:txBody>
          <a:bodyPr/>
          <a:lstStyle/>
          <a:p>
            <a:r>
              <a:rPr lang="en-US" b="1" dirty="0"/>
              <a:t>Heat</a:t>
            </a:r>
          </a:p>
        </p:txBody>
      </p:sp>
      <p:sp>
        <p:nvSpPr>
          <p:cNvPr id="31747" name="Rectangle 3"/>
          <p:cNvSpPr>
            <a:spLocks noGrp="1" noChangeArrowheads="1"/>
          </p:cNvSpPr>
          <p:nvPr>
            <p:ph type="body" idx="1"/>
          </p:nvPr>
        </p:nvSpPr>
        <p:spPr>
          <a:xfrm>
            <a:off x="448618" y="2276872"/>
            <a:ext cx="8007350" cy="3816424"/>
          </a:xfrm>
          <a:solidFill>
            <a:schemeClr val="accent6">
              <a:lumMod val="50000"/>
            </a:schemeClr>
          </a:solidFill>
        </p:spPr>
        <p:txBody>
          <a:bodyPr/>
          <a:lstStyle/>
          <a:p>
            <a:pPr marL="361950" indent="-361950">
              <a:buFontTx/>
              <a:buNone/>
            </a:pPr>
            <a:r>
              <a:rPr lang="en-US" i="1" dirty="0"/>
              <a:t>	</a:t>
            </a:r>
            <a:r>
              <a:rPr lang="en-US" b="1" i="1" dirty="0">
                <a:solidFill>
                  <a:schemeClr val="tx2">
                    <a:lumMod val="75000"/>
                  </a:schemeClr>
                </a:solidFill>
              </a:rPr>
              <a:t>Heat</a:t>
            </a:r>
            <a:r>
              <a:rPr lang="en-US" i="1" dirty="0">
                <a:solidFill>
                  <a:schemeClr val="tx2">
                    <a:lumMod val="75000"/>
                  </a:schemeClr>
                </a:solidFill>
              </a:rPr>
              <a:t> </a:t>
            </a:r>
            <a:r>
              <a:rPr lang="en-US" i="1" dirty="0"/>
              <a:t>is the movement of thermal energy from a substance at a higher temperature to another substance at a lower temperature. </a:t>
            </a:r>
          </a:p>
          <a:p>
            <a:pPr marL="361950" indent="-361950">
              <a:buFontTx/>
              <a:buNone/>
            </a:pPr>
            <a:r>
              <a:rPr lang="en-US" b="1" i="1" dirty="0">
                <a:solidFill>
                  <a:schemeClr val="tx2">
                    <a:lumMod val="75000"/>
                  </a:schemeClr>
                </a:solidFill>
              </a:rPr>
              <a:t>	</a:t>
            </a:r>
            <a:r>
              <a:rPr lang="en-US" b="1" i="1" u="sng" dirty="0">
                <a:solidFill>
                  <a:schemeClr val="tx2">
                    <a:lumMod val="75000"/>
                  </a:schemeClr>
                </a:solidFill>
              </a:rPr>
              <a:t>The ability to do work or cause change.</a:t>
            </a:r>
            <a:r>
              <a:rPr lang="en-US" i="1" dirty="0"/>
              <a:t> </a:t>
            </a:r>
          </a:p>
          <a:p>
            <a:pPr marL="361950" indent="-361950">
              <a:buFontTx/>
              <a:buNone/>
            </a:pPr>
            <a:r>
              <a:rPr lang="en-US" i="1" dirty="0"/>
              <a:t>	Hence is measured in</a:t>
            </a:r>
            <a:r>
              <a:rPr lang="en-US" i="1" u="sng" dirty="0">
                <a:solidFill>
                  <a:schemeClr val="tx2">
                    <a:lumMod val="75000"/>
                  </a:schemeClr>
                </a:solidFill>
              </a:rPr>
              <a:t> </a:t>
            </a:r>
            <a:r>
              <a:rPr lang="en-US" b="1" i="1" u="sng" dirty="0">
                <a:solidFill>
                  <a:schemeClr val="tx2">
                    <a:lumMod val="75000"/>
                  </a:schemeClr>
                </a:solidFill>
              </a:rPr>
              <a:t>Joules</a:t>
            </a:r>
            <a:r>
              <a:rPr lang="en-US" i="1" dirty="0">
                <a:solidFill>
                  <a:schemeClr val="tx2">
                    <a:lumMod val="75000"/>
                  </a:schemeClr>
                </a:solidFill>
              </a:rPr>
              <a:t>.</a:t>
            </a:r>
            <a:endParaRPr lang="en-US" dirty="0">
              <a:solidFill>
                <a:schemeClr val="tx2">
                  <a:lumMod val="75000"/>
                </a:schemeClr>
              </a:solidFill>
            </a:endParaRPr>
          </a:p>
        </p:txBody>
      </p:sp>
      <p:sp>
        <p:nvSpPr>
          <p:cNvPr id="5" name="Content Placeholder 2"/>
          <p:cNvSpPr txBox="1">
            <a:spLocks/>
          </p:cNvSpPr>
          <p:nvPr/>
        </p:nvSpPr>
        <p:spPr bwMode="auto">
          <a:xfrm>
            <a:off x="448618" y="882588"/>
            <a:ext cx="8007350" cy="1250268"/>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marL="0" indent="0" eaLnBrk="1" hangingPunct="1">
              <a:buNone/>
            </a:pPr>
            <a:r>
              <a:rPr lang="en-AU" kern="0" dirty="0"/>
              <a:t>Heat is transferred or transformed.</a:t>
            </a:r>
          </a:p>
          <a:p>
            <a:pPr>
              <a:buFontTx/>
              <a:buNone/>
            </a:pPr>
            <a:r>
              <a:rPr lang="en-AU" kern="0" dirty="0"/>
              <a:t>Cold is not a form of energy.</a:t>
            </a:r>
            <a:r>
              <a:rPr lang="en-US" b="1" i="1" u="sng" dirty="0">
                <a:solidFill>
                  <a:schemeClr val="tx2">
                    <a:lumMod val="75000"/>
                  </a:schemeClr>
                </a:solidFill>
              </a:rPr>
              <a:t> </a:t>
            </a:r>
            <a:endParaRPr lang="en-AU" kern="0" dirty="0"/>
          </a:p>
        </p:txBody>
      </p:sp>
    </p:spTree>
    <p:extLst>
      <p:ext uri="{BB962C8B-B14F-4D97-AF65-F5344CB8AC3E}">
        <p14:creationId xmlns:p14="http://schemas.microsoft.com/office/powerpoint/2010/main" val="3314191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Calculations</a:t>
            </a:r>
          </a:p>
        </p:txBody>
      </p:sp>
      <p:sp>
        <p:nvSpPr>
          <p:cNvPr id="3" name="Content Placeholder 2"/>
          <p:cNvSpPr>
            <a:spLocks noGrp="1"/>
          </p:cNvSpPr>
          <p:nvPr>
            <p:ph idx="1"/>
          </p:nvPr>
        </p:nvSpPr>
        <p:spPr>
          <a:xfrm>
            <a:off x="838200" y="1905000"/>
            <a:ext cx="8007350" cy="4953000"/>
          </a:xfrm>
          <a:solidFill>
            <a:schemeClr val="accent6">
              <a:lumMod val="50000"/>
            </a:schemeClr>
          </a:solidFill>
        </p:spPr>
        <p:txBody>
          <a:bodyPr/>
          <a:lstStyle/>
          <a:p>
            <a:pPr>
              <a:tabLst>
                <a:tab pos="6099175" algn="l"/>
              </a:tabLst>
            </a:pPr>
            <a:r>
              <a:rPr lang="en-AU" sz="2800" dirty="0"/>
              <a:t>Work = Force × Displacement    	(W = </a:t>
            </a:r>
            <a:r>
              <a:rPr lang="en-AU" sz="2800" dirty="0" err="1"/>
              <a:t>Fs</a:t>
            </a:r>
            <a:r>
              <a:rPr lang="en-AU" sz="2800" dirty="0"/>
              <a:t>)</a:t>
            </a:r>
          </a:p>
          <a:p>
            <a:pPr lvl="3"/>
            <a:r>
              <a:rPr lang="en-AU" sz="2800" dirty="0"/>
              <a:t>Work (Joules)</a:t>
            </a:r>
          </a:p>
          <a:p>
            <a:pPr lvl="3"/>
            <a:r>
              <a:rPr lang="en-AU" sz="2800" dirty="0"/>
              <a:t>Force (Newtons)</a:t>
            </a:r>
          </a:p>
          <a:p>
            <a:pPr lvl="3"/>
            <a:r>
              <a:rPr lang="en-AU" sz="2800" dirty="0"/>
              <a:t>Displacement (Metres)</a:t>
            </a:r>
          </a:p>
          <a:p>
            <a:pPr marL="365125" lvl="3" indent="-365125">
              <a:tabLst>
                <a:tab pos="6099175" algn="l"/>
              </a:tabLst>
            </a:pPr>
            <a:r>
              <a:rPr lang="en-AU" sz="2800" dirty="0"/>
              <a:t>Power = </a:t>
            </a:r>
            <a:r>
              <a:rPr lang="en-AU" sz="2800" u="sng" dirty="0"/>
              <a:t>Energy</a:t>
            </a:r>
            <a:r>
              <a:rPr lang="en-AU" sz="2800" dirty="0"/>
              <a:t>              	P = </a:t>
            </a:r>
            <a:r>
              <a:rPr lang="en-AU" sz="2800" u="sng" dirty="0"/>
              <a:t>E</a:t>
            </a:r>
          </a:p>
          <a:p>
            <a:pPr marL="365125" lvl="3" indent="-365125">
              <a:buNone/>
              <a:tabLst>
                <a:tab pos="6099175" algn="l"/>
              </a:tabLst>
            </a:pPr>
            <a:r>
              <a:rPr lang="en-AU" sz="2800" dirty="0"/>
              <a:t>	                Time	       t</a:t>
            </a:r>
          </a:p>
          <a:p>
            <a:pPr lvl="3"/>
            <a:r>
              <a:rPr lang="en-AU" sz="2800" dirty="0"/>
              <a:t>Power (Watts)</a:t>
            </a:r>
          </a:p>
          <a:p>
            <a:pPr lvl="3"/>
            <a:r>
              <a:rPr lang="en-AU" sz="2800" dirty="0"/>
              <a:t>Energy (Joules)</a:t>
            </a:r>
          </a:p>
          <a:p>
            <a:pPr lvl="3"/>
            <a:r>
              <a:rPr lang="en-AU" sz="2800" dirty="0"/>
              <a:t>Time (Seconds)</a:t>
            </a:r>
          </a:p>
          <a:p>
            <a:pPr marL="365125" lvl="3" indent="-365125">
              <a:buNone/>
            </a:pPr>
            <a:endParaRPr lang="en-AU" sz="3200" dirty="0"/>
          </a:p>
        </p:txBody>
      </p:sp>
    </p:spTree>
    <p:extLst>
      <p:ext uri="{BB962C8B-B14F-4D97-AF65-F5344CB8AC3E}">
        <p14:creationId xmlns:p14="http://schemas.microsoft.com/office/powerpoint/2010/main" val="338463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Kinetic and Internal Energy</a:t>
            </a:r>
          </a:p>
        </p:txBody>
      </p:sp>
      <p:sp>
        <p:nvSpPr>
          <p:cNvPr id="2051" name="Rectangle 3"/>
          <p:cNvSpPr>
            <a:spLocks noGrp="1" noChangeArrowheads="1"/>
          </p:cNvSpPr>
          <p:nvPr>
            <p:ph type="subTitle" idx="1"/>
          </p:nvPr>
        </p:nvSpPr>
        <p:spPr/>
        <p:txBody>
          <a:bodyPr/>
          <a:lstStyle/>
          <a:p>
            <a:r>
              <a:rPr lang="en-US" dirty="0"/>
              <a:t>Chapter 1.1 page 4 - 9</a:t>
            </a:r>
          </a:p>
        </p:txBody>
      </p:sp>
    </p:spTree>
    <p:extLst>
      <p:ext uri="{BB962C8B-B14F-4D97-AF65-F5344CB8AC3E}">
        <p14:creationId xmlns:p14="http://schemas.microsoft.com/office/powerpoint/2010/main" val="195267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75"/>
            <a:ext cx="8385175" cy="1431925"/>
          </a:xfrm>
        </p:spPr>
        <p:txBody>
          <a:bodyPr/>
          <a:lstStyle/>
          <a:p>
            <a:r>
              <a:rPr lang="en-AU" dirty="0"/>
              <a:t>Example 1.2a</a:t>
            </a:r>
          </a:p>
        </p:txBody>
      </p:sp>
      <p:sp>
        <p:nvSpPr>
          <p:cNvPr id="3" name="Content Placeholder 2"/>
          <p:cNvSpPr>
            <a:spLocks noGrp="1"/>
          </p:cNvSpPr>
          <p:nvPr>
            <p:ph idx="1"/>
          </p:nvPr>
        </p:nvSpPr>
        <p:spPr>
          <a:xfrm>
            <a:off x="474931" y="1143000"/>
            <a:ext cx="8388350" cy="3733800"/>
          </a:xfrm>
          <a:solidFill>
            <a:schemeClr val="accent6">
              <a:lumMod val="50000"/>
            </a:schemeClr>
          </a:solidFill>
        </p:spPr>
        <p:txBody>
          <a:bodyPr/>
          <a:lstStyle/>
          <a:p>
            <a:pPr marL="0" indent="0">
              <a:buNone/>
            </a:pPr>
            <a:r>
              <a:rPr lang="en-AU" sz="2800" dirty="0"/>
              <a:t>A family arrives home from holidays and switches on their 3.5 kW water heater, which heater, which contains 150 litres of water at 20</a:t>
            </a:r>
            <a:r>
              <a:rPr lang="en-AU" sz="2800" baseline="30000" dirty="0"/>
              <a:t>o</a:t>
            </a:r>
            <a:r>
              <a:rPr lang="en-AU" sz="2800" dirty="0"/>
              <a:t>C. How long will it be before the family can have a shower if the water needs to be 40</a:t>
            </a:r>
            <a:r>
              <a:rPr lang="en-AU" sz="2800" baseline="30000" dirty="0"/>
              <a:t>o</a:t>
            </a:r>
            <a:r>
              <a:rPr lang="en-AU" sz="2800" dirty="0"/>
              <a:t>C and the heat needed is 1.254 x 10</a:t>
            </a:r>
            <a:r>
              <a:rPr lang="en-AU" sz="2800" baseline="30000" dirty="0"/>
              <a:t>7</a:t>
            </a:r>
            <a:r>
              <a:rPr lang="en-AU" sz="2800" dirty="0"/>
              <a:t>J?</a:t>
            </a:r>
          </a:p>
          <a:p>
            <a:pPr marL="0" indent="0">
              <a:buNone/>
            </a:pPr>
            <a:r>
              <a:rPr lang="en-AU" sz="2800" dirty="0"/>
              <a:t>Solution</a:t>
            </a:r>
          </a:p>
        </p:txBody>
      </p:sp>
      <p:sp>
        <p:nvSpPr>
          <p:cNvPr id="4" name="Content Placeholder 2"/>
          <p:cNvSpPr txBox="1">
            <a:spLocks/>
          </p:cNvSpPr>
          <p:nvPr/>
        </p:nvSpPr>
        <p:spPr bwMode="auto">
          <a:xfrm>
            <a:off x="474931" y="4293096"/>
            <a:ext cx="8370619" cy="1981200"/>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hlink"/>
              </a:buClr>
              <a:buSzTx/>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Heat supplied (Energy) E = P x </a:t>
            </a:r>
            <a:r>
              <a:rPr lang="en-AU" sz="2800" kern="0" dirty="0">
                <a:effectLst>
                  <a:outerShdw blurRad="38100" dist="38100" dir="2700000" algn="tl">
                    <a:srgbClr val="000000"/>
                  </a:outerShdw>
                </a:effectLst>
                <a:latin typeface="+mn-lt"/>
              </a:rPr>
              <a:t>t</a:t>
            </a:r>
          </a:p>
          <a:p>
            <a:pPr lvl="0" eaLnBrk="1" hangingPunct="1">
              <a:spcBef>
                <a:spcPct val="20000"/>
              </a:spcBef>
              <a:buClr>
                <a:schemeClr val="hlink"/>
              </a:buClr>
              <a:defRPr/>
            </a:pPr>
            <a:r>
              <a:rPr lang="en-AU" sz="2800" kern="0" dirty="0">
                <a:effectLst>
                  <a:outerShdw blurRad="38100" dist="38100" dir="2700000" algn="tl">
                    <a:srgbClr val="000000"/>
                  </a:outerShdw>
                </a:effectLst>
                <a:latin typeface="+mn-lt"/>
              </a:rPr>
              <a:t>		   1.254 × 10</a:t>
            </a:r>
            <a:r>
              <a:rPr lang="en-AU" sz="2800" kern="0" baseline="30000" dirty="0">
                <a:effectLst>
                  <a:outerShdw blurRad="38100" dist="38100" dir="2700000" algn="tl">
                    <a:srgbClr val="000000"/>
                  </a:outerShdw>
                </a:effectLst>
                <a:latin typeface="+mn-lt"/>
              </a:rPr>
              <a:t>7</a:t>
            </a:r>
            <a:r>
              <a:rPr lang="en-AU" sz="2800" kern="0" dirty="0">
                <a:effectLst>
                  <a:outerShdw blurRad="38100" dist="38100" dir="2700000" algn="tl">
                    <a:srgbClr val="000000"/>
                  </a:outerShdw>
                </a:effectLst>
                <a:latin typeface="+mn-lt"/>
              </a:rPr>
              <a:t> = 3500 </a:t>
            </a:r>
            <a:r>
              <a:rPr lang="en-AU" sz="2800" kern="0" dirty="0">
                <a:effectLst>
                  <a:outerShdw blurRad="38100" dist="38100" dir="2700000" algn="tl">
                    <a:srgbClr val="000000"/>
                  </a:outerShdw>
                </a:effectLst>
              </a:rPr>
              <a:t>× t</a:t>
            </a:r>
            <a:endParaRPr lang="en-AU" sz="2800" kern="0" dirty="0">
              <a:effectLst>
                <a:outerShdw blurRad="38100" dist="38100" dir="2700000" algn="tl">
                  <a:srgbClr val="000000"/>
                </a:outerShdw>
              </a:effectLst>
              <a:latin typeface="+mn-lt"/>
            </a:endParaRPr>
          </a:p>
          <a:p>
            <a:pPr marL="2628900" lvl="5" indent="-342900">
              <a:spcBef>
                <a:spcPct val="20000"/>
              </a:spcBef>
              <a:buClr>
                <a:schemeClr val="hlink"/>
              </a:buCl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			</a:t>
            </a:r>
            <a:r>
              <a:rPr lang="en-AU" sz="2800" kern="0" dirty="0">
                <a:effectLst>
                  <a:outerShdw blurRad="38100" dist="38100" dir="2700000" algn="tl">
                    <a:srgbClr val="000000"/>
                  </a:outerShdw>
                </a:effectLst>
                <a:latin typeface="+mn-lt"/>
              </a:rPr>
              <a:t>  </a:t>
            </a: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rPr>
              <a:t>t = 3583 s</a:t>
            </a:r>
          </a:p>
        </p:txBody>
      </p:sp>
    </p:spTree>
    <p:extLst>
      <p:ext uri="{BB962C8B-B14F-4D97-AF65-F5344CB8AC3E}">
        <p14:creationId xmlns:p14="http://schemas.microsoft.com/office/powerpoint/2010/main" val="128111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1431925"/>
          </a:xfrm>
        </p:spPr>
        <p:txBody>
          <a:bodyPr/>
          <a:lstStyle/>
          <a:p>
            <a:r>
              <a:rPr lang="en-AU" dirty="0"/>
              <a:t>Thermal Equilibrium</a:t>
            </a:r>
          </a:p>
        </p:txBody>
      </p:sp>
      <p:sp>
        <p:nvSpPr>
          <p:cNvPr id="3" name="Content Placeholder 2"/>
          <p:cNvSpPr>
            <a:spLocks noGrp="1"/>
          </p:cNvSpPr>
          <p:nvPr>
            <p:ph idx="1"/>
          </p:nvPr>
        </p:nvSpPr>
        <p:spPr>
          <a:xfrm>
            <a:off x="838200" y="1340768"/>
            <a:ext cx="8007350" cy="3240360"/>
          </a:xfrm>
          <a:solidFill>
            <a:schemeClr val="accent6">
              <a:lumMod val="50000"/>
            </a:schemeClr>
          </a:solidFill>
        </p:spPr>
        <p:txBody>
          <a:bodyPr/>
          <a:lstStyle/>
          <a:p>
            <a:r>
              <a:rPr lang="en-AU" dirty="0"/>
              <a:t>This is where two or more objects of different temperature are placed in an isolated system. The objects will gain or lose Kinetic energy to the other system, until both have an equal temperature.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064"/>
            <a:ext cx="9144000" cy="2864855"/>
          </a:xfrm>
          <a:prstGeom prst="rect">
            <a:avLst/>
          </a:prstGeom>
        </p:spPr>
      </p:pic>
    </p:spTree>
    <p:extLst>
      <p:ext uri="{BB962C8B-B14F-4D97-AF65-F5344CB8AC3E}">
        <p14:creationId xmlns:p14="http://schemas.microsoft.com/office/powerpoint/2010/main" val="2418525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Fact</a:t>
            </a:r>
          </a:p>
        </p:txBody>
      </p:sp>
      <p:sp>
        <p:nvSpPr>
          <p:cNvPr id="3" name="Content Placeholder 2"/>
          <p:cNvSpPr>
            <a:spLocks noGrp="1"/>
          </p:cNvSpPr>
          <p:nvPr>
            <p:ph idx="1"/>
          </p:nvPr>
        </p:nvSpPr>
        <p:spPr>
          <a:xfrm>
            <a:off x="251520" y="838200"/>
            <a:ext cx="8594030" cy="4318992"/>
          </a:xfrm>
          <a:solidFill>
            <a:schemeClr val="accent6">
              <a:lumMod val="50000"/>
            </a:schemeClr>
          </a:solidFill>
        </p:spPr>
        <p:txBody>
          <a:bodyPr/>
          <a:lstStyle/>
          <a:p>
            <a:pPr>
              <a:spcAft>
                <a:spcPts val="1800"/>
              </a:spcAft>
              <a:buNone/>
            </a:pPr>
            <a:r>
              <a:rPr lang="en-AU" dirty="0"/>
              <a:t>If a piece of hot metal is placed into a beaker of cold water, then the heat from the metal will transfer to the water. </a:t>
            </a:r>
          </a:p>
          <a:p>
            <a:pPr>
              <a:spcBef>
                <a:spcPts val="0"/>
              </a:spcBef>
              <a:spcAft>
                <a:spcPts val="0"/>
              </a:spcAft>
              <a:buNone/>
            </a:pPr>
            <a:r>
              <a:rPr lang="en-AU" dirty="0"/>
              <a:t>The temperature of the water will rise and the temperature of the </a:t>
            </a:r>
          </a:p>
          <a:p>
            <a:pPr>
              <a:spcBef>
                <a:spcPts val="0"/>
              </a:spcBef>
              <a:spcAft>
                <a:spcPts val="0"/>
              </a:spcAft>
              <a:buNone/>
            </a:pPr>
            <a:r>
              <a:rPr lang="en-AU" dirty="0"/>
              <a:t>	metal will fall, until </a:t>
            </a:r>
          </a:p>
          <a:p>
            <a:pPr>
              <a:spcBef>
                <a:spcPts val="0"/>
              </a:spcBef>
              <a:spcAft>
                <a:spcPts val="0"/>
              </a:spcAft>
              <a:buNone/>
            </a:pPr>
            <a:r>
              <a:rPr lang="en-AU" dirty="0"/>
              <a:t>	thermal 	equilibrium </a:t>
            </a:r>
          </a:p>
          <a:p>
            <a:pPr>
              <a:spcBef>
                <a:spcPts val="0"/>
              </a:spcBef>
              <a:spcAft>
                <a:spcPts val="0"/>
              </a:spcAft>
              <a:buNone/>
            </a:pPr>
            <a:r>
              <a:rPr lang="en-AU" dirty="0"/>
              <a:t>	is reached.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3225713"/>
            <a:ext cx="4788024" cy="3227623"/>
          </a:xfrm>
          <a:prstGeom prst="rect">
            <a:avLst/>
          </a:prstGeom>
        </p:spPr>
      </p:pic>
    </p:spTree>
    <p:extLst>
      <p:ext uri="{BB962C8B-B14F-4D97-AF65-F5344CB8AC3E}">
        <p14:creationId xmlns:p14="http://schemas.microsoft.com/office/powerpoint/2010/main" val="960529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Fact: Kinetic Theory</a:t>
            </a:r>
          </a:p>
        </p:txBody>
      </p:sp>
      <p:sp>
        <p:nvSpPr>
          <p:cNvPr id="3" name="Content Placeholder 2"/>
          <p:cNvSpPr>
            <a:spLocks noGrp="1"/>
          </p:cNvSpPr>
          <p:nvPr>
            <p:ph idx="1"/>
          </p:nvPr>
        </p:nvSpPr>
        <p:spPr>
          <a:xfrm>
            <a:off x="823399" y="1772816"/>
            <a:ext cx="8007350" cy="3024336"/>
          </a:xfrm>
          <a:solidFill>
            <a:schemeClr val="accent6">
              <a:lumMod val="50000"/>
            </a:schemeClr>
          </a:solidFill>
        </p:spPr>
        <p:txBody>
          <a:bodyPr/>
          <a:lstStyle/>
          <a:p>
            <a:pPr>
              <a:buNone/>
            </a:pPr>
            <a:r>
              <a:rPr lang="en-AU" dirty="0"/>
              <a:t>In terms of Kinetic Theory; </a:t>
            </a:r>
          </a:p>
          <a:p>
            <a:pPr>
              <a:spcAft>
                <a:spcPts val="1800"/>
              </a:spcAft>
            </a:pPr>
            <a:r>
              <a:rPr lang="en-AU" dirty="0"/>
              <a:t>the average kinetic energy of the atoms of the metal has decreased and </a:t>
            </a:r>
          </a:p>
          <a:p>
            <a:pPr>
              <a:spcAft>
                <a:spcPts val="1800"/>
              </a:spcAft>
            </a:pPr>
            <a:r>
              <a:rPr lang="en-AU" dirty="0"/>
              <a:t>the average kinetic energy of the atoms of the water has increased.</a:t>
            </a:r>
          </a:p>
        </p:txBody>
      </p:sp>
    </p:spTree>
    <p:extLst>
      <p:ext uri="{BB962C8B-B14F-4D97-AF65-F5344CB8AC3E}">
        <p14:creationId xmlns:p14="http://schemas.microsoft.com/office/powerpoint/2010/main" val="304349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Fact: Thermal Equilibrium</a:t>
            </a:r>
          </a:p>
        </p:txBody>
      </p:sp>
      <p:sp>
        <p:nvSpPr>
          <p:cNvPr id="3" name="Content Placeholder 2"/>
          <p:cNvSpPr>
            <a:spLocks noGrp="1"/>
          </p:cNvSpPr>
          <p:nvPr>
            <p:ph idx="1"/>
          </p:nvPr>
        </p:nvSpPr>
        <p:spPr>
          <a:xfrm>
            <a:off x="683568" y="1628800"/>
            <a:ext cx="8007350" cy="3312368"/>
          </a:xfrm>
          <a:solidFill>
            <a:schemeClr val="accent6">
              <a:lumMod val="50000"/>
            </a:schemeClr>
          </a:solidFill>
        </p:spPr>
        <p:txBody>
          <a:bodyPr/>
          <a:lstStyle/>
          <a:p>
            <a:pPr>
              <a:spcAft>
                <a:spcPts val="1800"/>
              </a:spcAft>
              <a:buNone/>
            </a:pPr>
            <a:r>
              <a:rPr lang="en-AU" dirty="0"/>
              <a:t>In terms of equilibrium:</a:t>
            </a:r>
          </a:p>
          <a:p>
            <a:pPr>
              <a:spcAft>
                <a:spcPts val="1800"/>
              </a:spcAft>
              <a:buNone/>
            </a:pPr>
            <a:r>
              <a:rPr lang="en-AU" dirty="0"/>
              <a:t>Heat lost by metal = Heat gained by water</a:t>
            </a:r>
          </a:p>
          <a:p>
            <a:pPr>
              <a:spcAft>
                <a:spcPts val="1800"/>
              </a:spcAft>
              <a:buNone/>
            </a:pPr>
            <a:r>
              <a:rPr lang="en-AU" dirty="0"/>
              <a:t>(The final average Kinetic Energy of the particles for both water and metal will be the same)</a:t>
            </a:r>
          </a:p>
          <a:p>
            <a:pPr>
              <a:buNone/>
            </a:pPr>
            <a:endParaRPr lang="en-AU" dirty="0"/>
          </a:p>
        </p:txBody>
      </p:sp>
    </p:spTree>
    <p:extLst>
      <p:ext uri="{BB962C8B-B14F-4D97-AF65-F5344CB8AC3E}">
        <p14:creationId xmlns:p14="http://schemas.microsoft.com/office/powerpoint/2010/main" val="157155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2246769"/>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the principles behind Heat and Temperature in relation to Kinetic Theory and Thermal Equilibrium to better explains the environmental effects to humans.</a:t>
            </a:r>
          </a:p>
        </p:txBody>
      </p:sp>
    </p:spTree>
    <p:extLst>
      <p:ext uri="{BB962C8B-B14F-4D97-AF65-F5344CB8AC3E}">
        <p14:creationId xmlns:p14="http://schemas.microsoft.com/office/powerpoint/2010/main" val="51008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310854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Kinetic Theory</a:t>
            </a:r>
          </a:p>
          <a:p>
            <a:r>
              <a:rPr lang="en-AU" sz="2800" dirty="0">
                <a:solidFill>
                  <a:schemeClr val="tx2"/>
                </a:solidFill>
                <a:latin typeface="Arial" pitchFamily="34" charset="0"/>
                <a:cs typeface="Arial" pitchFamily="34" charset="0"/>
              </a:rPr>
              <a:t>Thermal Equilibrium</a:t>
            </a:r>
          </a:p>
          <a:p>
            <a:r>
              <a:rPr lang="en-AU" sz="2800" dirty="0">
                <a:solidFill>
                  <a:schemeClr val="tx2"/>
                </a:solidFill>
                <a:latin typeface="Arial" pitchFamily="34" charset="0"/>
                <a:cs typeface="Arial" pitchFamily="34" charset="0"/>
              </a:rPr>
              <a:t>Temperature</a:t>
            </a:r>
          </a:p>
          <a:p>
            <a:r>
              <a:rPr lang="en-AU" sz="2800" dirty="0">
                <a:solidFill>
                  <a:schemeClr val="tx2"/>
                </a:solidFill>
                <a:latin typeface="Arial" pitchFamily="34" charset="0"/>
                <a:cs typeface="Arial" pitchFamily="34" charset="0"/>
              </a:rPr>
              <a:t>Heat</a:t>
            </a:r>
          </a:p>
          <a:p>
            <a:r>
              <a:rPr lang="en-AU" sz="2800" dirty="0">
                <a:solidFill>
                  <a:schemeClr val="tx2"/>
                </a:solidFill>
                <a:latin typeface="Arial" pitchFamily="34" charset="0"/>
                <a:cs typeface="Arial" pitchFamily="34" charset="0"/>
              </a:rPr>
              <a:t>Kelvin</a:t>
            </a:r>
          </a:p>
          <a:p>
            <a:r>
              <a:rPr lang="en-AU" sz="2800" dirty="0">
                <a:solidFill>
                  <a:schemeClr val="tx2"/>
                </a:solidFill>
                <a:latin typeface="Arial" pitchFamily="34" charset="0"/>
                <a:cs typeface="Arial" pitchFamily="34" charset="0"/>
              </a:rPr>
              <a:t>Absolute Zero</a:t>
            </a: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81818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1.2 -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1.3, page 13-20 and answer </a:t>
            </a:r>
          </a:p>
          <a:p>
            <a:pPr marL="0" indent="0">
              <a:spcAft>
                <a:spcPts val="1200"/>
              </a:spcAft>
              <a:buNone/>
            </a:pPr>
            <a:r>
              <a:rPr lang="en-AU" sz="2800" dirty="0">
                <a:solidFill>
                  <a:schemeClr val="tx2"/>
                </a:solidFill>
                <a:latin typeface="Arial" pitchFamily="34" charset="0"/>
                <a:cs typeface="Arial" pitchFamily="34" charset="0"/>
              </a:rPr>
              <a:t>	Q1 Set 1.3</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824807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551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Specific Heat Capacity</a:t>
            </a:r>
          </a:p>
        </p:txBody>
      </p:sp>
      <p:sp>
        <p:nvSpPr>
          <p:cNvPr id="2051" name="Rectangle 3"/>
          <p:cNvSpPr>
            <a:spLocks noGrp="1" noChangeArrowheads="1"/>
          </p:cNvSpPr>
          <p:nvPr>
            <p:ph type="subTitle" idx="1"/>
          </p:nvPr>
        </p:nvSpPr>
        <p:spPr/>
        <p:txBody>
          <a:bodyPr/>
          <a:lstStyle/>
          <a:p>
            <a:r>
              <a:rPr lang="en-US" dirty="0"/>
              <a:t>Chapter 1.3 page 13-20</a:t>
            </a:r>
          </a:p>
          <a:p>
            <a:r>
              <a:rPr lang="en-US" dirty="0"/>
              <a:t>2 lessons</a:t>
            </a:r>
          </a:p>
        </p:txBody>
      </p:sp>
    </p:spTree>
    <p:extLst>
      <p:ext uri="{BB962C8B-B14F-4D97-AF65-F5344CB8AC3E}">
        <p14:creationId xmlns:p14="http://schemas.microsoft.com/office/powerpoint/2010/main" val="294139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457200" y="26186"/>
            <a:ext cx="8385175" cy="1431925"/>
          </a:xfrm>
        </p:spPr>
        <p:txBody>
          <a:bodyPr/>
          <a:lstStyle/>
          <a:p>
            <a:r>
              <a:rPr lang="en-US" dirty="0"/>
              <a:t>KINETIC THEORY</a:t>
            </a:r>
          </a:p>
        </p:txBody>
      </p:sp>
      <p:sp>
        <p:nvSpPr>
          <p:cNvPr id="7171" name="Rectangle 3"/>
          <p:cNvSpPr>
            <a:spLocks noGrp="1" noRot="1" noChangeArrowheads="1"/>
          </p:cNvSpPr>
          <p:nvPr>
            <p:ph type="body" idx="1"/>
          </p:nvPr>
        </p:nvSpPr>
        <p:spPr>
          <a:xfrm>
            <a:off x="323528" y="1268760"/>
            <a:ext cx="8522022" cy="4968552"/>
          </a:xfrm>
          <a:solidFill>
            <a:schemeClr val="accent6">
              <a:lumMod val="50000"/>
            </a:schemeClr>
          </a:solidFill>
        </p:spPr>
        <p:txBody>
          <a:bodyPr/>
          <a:lstStyle/>
          <a:p>
            <a:pPr>
              <a:spcAft>
                <a:spcPts val="2400"/>
              </a:spcAft>
            </a:pPr>
            <a:r>
              <a:rPr lang="en-US" sz="2800" dirty="0"/>
              <a:t>Kinetic Theory states that the tiny particles in all forms of matter are in constant motion.</a:t>
            </a:r>
          </a:p>
          <a:p>
            <a:pPr lvl="1">
              <a:spcAft>
                <a:spcPts val="2400"/>
              </a:spcAft>
            </a:pPr>
            <a:r>
              <a:rPr lang="en-US" dirty="0"/>
              <a:t>Solid: particles vibrate about a fixed position.</a:t>
            </a:r>
          </a:p>
          <a:p>
            <a:pPr lvl="1">
              <a:spcAft>
                <a:spcPts val="2400"/>
              </a:spcAft>
            </a:pPr>
            <a:r>
              <a:rPr lang="en-US" dirty="0"/>
              <a:t>Liquids: particles move about a fixed position  as the position itself moves about the liquid.</a:t>
            </a:r>
          </a:p>
          <a:p>
            <a:pPr lvl="1">
              <a:spcAft>
                <a:spcPts val="2400"/>
              </a:spcAft>
            </a:pPr>
            <a:r>
              <a:rPr lang="en-US" dirty="0"/>
              <a:t>Gases: particles have sufficient kinetic energy to escape the attractive forces of other particles and move more freely.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19256" cy="6368752"/>
          </a:xfrm>
          <a:solidFill>
            <a:schemeClr val="accent6">
              <a:lumMod val="50000"/>
            </a:schemeClr>
          </a:solidFill>
        </p:spPr>
        <p:txBody>
          <a:bodyPr/>
          <a:lstStyle/>
          <a:p>
            <a:pPr>
              <a:spcAft>
                <a:spcPts val="1800"/>
              </a:spcAft>
            </a:pPr>
            <a:r>
              <a:rPr lang="en-AU" sz="3000" dirty="0">
                <a:solidFill>
                  <a:srgbClr val="FFC000"/>
                </a:solidFill>
              </a:rPr>
              <a:t>The specific heat capacity of a substance is the amount of heat required to raise the temperature of 1.0kg of that substance by                      1.0 </a:t>
            </a:r>
            <a:r>
              <a:rPr lang="en-AU" sz="3000" baseline="30000" dirty="0" err="1">
                <a:solidFill>
                  <a:srgbClr val="FFC000"/>
                </a:solidFill>
              </a:rPr>
              <a:t>o</a:t>
            </a:r>
            <a:r>
              <a:rPr lang="en-AU" sz="3000" dirty="0" err="1">
                <a:solidFill>
                  <a:srgbClr val="FFC000"/>
                </a:solidFill>
              </a:rPr>
              <a:t>C.</a:t>
            </a:r>
            <a:endParaRPr lang="en-AU" sz="1200" dirty="0">
              <a:solidFill>
                <a:srgbClr val="FFC000"/>
              </a:solidFill>
            </a:endParaRPr>
          </a:p>
          <a:p>
            <a:pPr>
              <a:spcAft>
                <a:spcPts val="1800"/>
              </a:spcAft>
            </a:pPr>
            <a:r>
              <a:rPr lang="en-AU" sz="3000" dirty="0"/>
              <a:t>To calculate the heat required to change the temperature of a substance, then;</a:t>
            </a:r>
          </a:p>
          <a:p>
            <a:pPr>
              <a:buNone/>
            </a:pPr>
            <a:r>
              <a:rPr lang="en-AU" sz="3000" dirty="0"/>
              <a:t>			</a:t>
            </a:r>
            <a:r>
              <a:rPr lang="en-AU" sz="3000" dirty="0">
                <a:solidFill>
                  <a:srgbClr val="C00000"/>
                </a:solidFill>
              </a:rPr>
              <a:t>Q = m c ∆T</a:t>
            </a:r>
          </a:p>
          <a:p>
            <a:pPr>
              <a:buNone/>
            </a:pPr>
            <a:r>
              <a:rPr lang="en-AU" sz="1200" dirty="0"/>
              <a:t>				</a:t>
            </a:r>
          </a:p>
          <a:p>
            <a:pPr>
              <a:buNone/>
            </a:pPr>
            <a:r>
              <a:rPr lang="en-AU" sz="3000" dirty="0"/>
              <a:t>				Q = quantity of heat energy (J)</a:t>
            </a:r>
          </a:p>
          <a:p>
            <a:pPr>
              <a:buNone/>
            </a:pPr>
            <a:r>
              <a:rPr lang="en-AU" sz="3000" dirty="0"/>
              <a:t>				m = mass (kg)</a:t>
            </a:r>
          </a:p>
          <a:p>
            <a:pPr>
              <a:buNone/>
            </a:pPr>
            <a:r>
              <a:rPr lang="en-AU" sz="3000" dirty="0"/>
              <a:t>				c = specific heat (J kg</a:t>
            </a:r>
            <a:r>
              <a:rPr lang="en-AU" sz="3000" baseline="30000" dirty="0"/>
              <a:t>-1</a:t>
            </a:r>
            <a:r>
              <a:rPr lang="en-AU" sz="3000" dirty="0"/>
              <a:t> K</a:t>
            </a:r>
            <a:r>
              <a:rPr lang="en-AU" sz="3000" baseline="30000" dirty="0"/>
              <a:t>-1</a:t>
            </a:r>
            <a:r>
              <a:rPr lang="en-AU" sz="3000" dirty="0"/>
              <a:t>)</a:t>
            </a:r>
          </a:p>
          <a:p>
            <a:pPr>
              <a:buNone/>
            </a:pPr>
            <a:r>
              <a:rPr lang="en-AU" sz="3000" dirty="0"/>
              <a:t>				∆T = temperature change (K)</a:t>
            </a:r>
          </a:p>
        </p:txBody>
      </p:sp>
      <p:sp>
        <p:nvSpPr>
          <p:cNvPr id="2" name="Rectangle 1"/>
          <p:cNvSpPr/>
          <p:nvPr/>
        </p:nvSpPr>
        <p:spPr bwMode="auto">
          <a:xfrm>
            <a:off x="2051720" y="3436507"/>
            <a:ext cx="26670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None/>
            </a:pPr>
            <a:r>
              <a:rPr lang="en-AU" sz="3200" dirty="0">
                <a:solidFill>
                  <a:srgbClr val="C00000"/>
                </a:solidFill>
                <a:effectLst>
                  <a:outerShdw blurRad="38100" dist="38100" dir="2700000" algn="tl">
                    <a:srgbClr val="000000">
                      <a:alpha val="43137"/>
                    </a:srgbClr>
                  </a:outerShdw>
                </a:effectLst>
              </a:rPr>
              <a:t>Q = m c ∆T</a:t>
            </a:r>
          </a:p>
        </p:txBody>
      </p:sp>
    </p:spTree>
    <p:extLst>
      <p:ext uri="{BB962C8B-B14F-4D97-AF65-F5344CB8AC3E}">
        <p14:creationId xmlns:p14="http://schemas.microsoft.com/office/powerpoint/2010/main" val="2063192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435280" cy="6368752"/>
          </a:xfrm>
          <a:solidFill>
            <a:schemeClr val="accent6">
              <a:lumMod val="50000"/>
            </a:schemeClr>
          </a:solidFill>
        </p:spPr>
        <p:txBody>
          <a:bodyPr/>
          <a:lstStyle/>
          <a:p>
            <a:pPr>
              <a:spcAft>
                <a:spcPts val="1800"/>
              </a:spcAft>
            </a:pPr>
            <a:r>
              <a:rPr lang="en-AU" sz="2800" dirty="0"/>
              <a:t>The </a:t>
            </a:r>
            <a:r>
              <a:rPr lang="en-AU" sz="2800" u="sng" dirty="0"/>
              <a:t>specific heat capacity</a:t>
            </a:r>
            <a:r>
              <a:rPr lang="en-AU" sz="2800" dirty="0"/>
              <a:t> of a substance is the amount of heat required to raise the temperature of 1.0kg of that substance by 1.0 </a:t>
            </a:r>
            <a:r>
              <a:rPr lang="en-AU" sz="2800" baseline="30000" dirty="0" err="1"/>
              <a:t>o</a:t>
            </a:r>
            <a:r>
              <a:rPr lang="en-AU" sz="2800" dirty="0" err="1"/>
              <a:t>C.</a:t>
            </a:r>
            <a:endParaRPr lang="en-AU" sz="2800" dirty="0"/>
          </a:p>
          <a:p>
            <a:pPr>
              <a:spcAft>
                <a:spcPts val="1800"/>
              </a:spcAft>
            </a:pPr>
            <a:r>
              <a:rPr lang="en-AU" sz="2800" u="sng" dirty="0"/>
              <a:t>Specific heat</a:t>
            </a:r>
            <a:r>
              <a:rPr lang="en-AU" sz="2800" dirty="0"/>
              <a:t> is the energy (heat) required to raise the temperature of an object. </a:t>
            </a:r>
          </a:p>
          <a:p>
            <a:pPr marL="0" indent="0">
              <a:spcAft>
                <a:spcPts val="1800"/>
              </a:spcAft>
              <a:buNone/>
            </a:pPr>
            <a:r>
              <a:rPr lang="en-AU" sz="2800" b="1" dirty="0">
                <a:solidFill>
                  <a:schemeClr val="tx2">
                    <a:lumMod val="90000"/>
                  </a:schemeClr>
                </a:solidFill>
              </a:rPr>
              <a:t>Example</a:t>
            </a:r>
          </a:p>
          <a:p>
            <a:pPr>
              <a:spcAft>
                <a:spcPts val="1800"/>
              </a:spcAft>
            </a:pPr>
            <a:r>
              <a:rPr lang="en-AU" sz="2800" dirty="0">
                <a:solidFill>
                  <a:srgbClr val="00FFFF"/>
                </a:solidFill>
              </a:rPr>
              <a:t>Specific Heat Capacity</a:t>
            </a:r>
            <a:r>
              <a:rPr lang="en-AU" sz="2800" dirty="0"/>
              <a:t> of Water is 4180 J kg</a:t>
            </a:r>
            <a:r>
              <a:rPr lang="en-AU" sz="2800" baseline="30000" dirty="0"/>
              <a:t>-1</a:t>
            </a:r>
            <a:r>
              <a:rPr lang="en-AU" sz="2800" dirty="0"/>
              <a:t> K</a:t>
            </a:r>
            <a:r>
              <a:rPr lang="en-AU" sz="2800" baseline="30000" dirty="0"/>
              <a:t>-1</a:t>
            </a:r>
            <a:r>
              <a:rPr lang="en-AU" sz="2800" dirty="0"/>
              <a:t>. </a:t>
            </a:r>
          </a:p>
          <a:p>
            <a:pPr>
              <a:spcAft>
                <a:spcPts val="1800"/>
              </a:spcAft>
            </a:pPr>
            <a:r>
              <a:rPr lang="en-AU" sz="2800" dirty="0"/>
              <a:t>So the </a:t>
            </a:r>
            <a:r>
              <a:rPr lang="en-AU" sz="2800" dirty="0">
                <a:solidFill>
                  <a:srgbClr val="00FFFF"/>
                </a:solidFill>
              </a:rPr>
              <a:t>Specific Heat</a:t>
            </a:r>
            <a:r>
              <a:rPr lang="en-AU" sz="2800" dirty="0"/>
              <a:t> of a 2 kg amount of water is                                     2 × 4180 = 8360 J K</a:t>
            </a:r>
            <a:r>
              <a:rPr lang="en-AU" sz="2800" baseline="30000" dirty="0"/>
              <a:t>-1</a:t>
            </a:r>
            <a:r>
              <a:rPr lang="en-AU" sz="2800" dirty="0"/>
              <a:t>.</a:t>
            </a:r>
            <a:endParaRPr lang="en-AU" sz="1100" dirty="0"/>
          </a:p>
        </p:txBody>
      </p:sp>
    </p:spTree>
    <p:extLst>
      <p:ext uri="{BB962C8B-B14F-4D97-AF65-F5344CB8AC3E}">
        <p14:creationId xmlns:p14="http://schemas.microsoft.com/office/powerpoint/2010/main" val="3594692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3"/>
          <p:cNvSpPr>
            <a:spLocks noGrp="1"/>
          </p:cNvSpPr>
          <p:nvPr>
            <p:ph type="sldNum" sz="quarter" idx="12"/>
          </p:nvPr>
        </p:nvSpPr>
        <p:spPr/>
        <p:txBody>
          <a:bodyPr/>
          <a:lstStyle/>
          <a:p>
            <a:pPr>
              <a:defRPr/>
            </a:pPr>
            <a:fld id="{599A3309-C7A2-4751-82DC-3686410DDD15}" type="slidenum">
              <a:rPr lang="en-GB" smtClean="0"/>
              <a:pPr>
                <a:defRPr/>
              </a:pPr>
              <a:t>32</a:t>
            </a:fld>
            <a:endParaRPr lang="en-GB"/>
          </a:p>
        </p:txBody>
      </p:sp>
      <p:sp>
        <p:nvSpPr>
          <p:cNvPr id="15363" name="Text Box 1026"/>
          <p:cNvSpPr txBox="1">
            <a:spLocks noChangeArrowheads="1"/>
          </p:cNvSpPr>
          <p:nvPr/>
        </p:nvSpPr>
        <p:spPr bwMode="auto">
          <a:xfrm>
            <a:off x="1905000" y="609600"/>
            <a:ext cx="5105400" cy="457200"/>
          </a:xfrm>
          <a:prstGeom prst="rect">
            <a:avLst/>
          </a:prstGeom>
          <a:noFill/>
          <a:ln w="9525">
            <a:noFill/>
            <a:miter lim="800000"/>
            <a:headEnd/>
            <a:tailEnd/>
          </a:ln>
        </p:spPr>
        <p:txBody>
          <a:bodyPr>
            <a:spAutoFit/>
          </a:bodyPr>
          <a:lstStyle/>
          <a:p>
            <a:pPr>
              <a:spcBef>
                <a:spcPct val="50000"/>
              </a:spcBef>
            </a:pPr>
            <a:endParaRPr lang="en-US" sz="2400"/>
          </a:p>
        </p:txBody>
      </p:sp>
      <p:graphicFrame>
        <p:nvGraphicFramePr>
          <p:cNvPr id="10413" name="Group 1197"/>
          <p:cNvGraphicFramePr>
            <a:graphicFrameLocks noGrp="1"/>
          </p:cNvGraphicFramePr>
          <p:nvPr>
            <p:extLst>
              <p:ext uri="{D42A27DB-BD31-4B8C-83A1-F6EECF244321}">
                <p14:modId xmlns:p14="http://schemas.microsoft.com/office/powerpoint/2010/main" val="2393879771"/>
              </p:ext>
            </p:extLst>
          </p:nvPr>
        </p:nvGraphicFramePr>
        <p:xfrm>
          <a:off x="1447800" y="914400"/>
          <a:ext cx="6096000" cy="526034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sz="2800" b="1" i="0" u="none" strike="noStrike" cap="none" normalizeH="0" baseline="0" dirty="0">
                          <a:ln>
                            <a:noFill/>
                          </a:ln>
                          <a:solidFill>
                            <a:srgbClr val="CC0066"/>
                          </a:solidFill>
                          <a:effectLst/>
                          <a:latin typeface="Arial" charset="0"/>
                        </a:rPr>
                        <a:t>substance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sz="2800" b="1" i="0" u="none" strike="noStrike" cap="none" normalizeH="0" baseline="0" dirty="0">
                          <a:ln>
                            <a:noFill/>
                          </a:ln>
                          <a:solidFill>
                            <a:srgbClr val="CC0066"/>
                          </a:solidFill>
                          <a:effectLst/>
                          <a:latin typeface="Times New Roman" pitchFamily="18" charset="0"/>
                        </a:rPr>
                        <a:t>c  (J kg</a:t>
                      </a:r>
                      <a:r>
                        <a:rPr kumimoji="0" lang="en-GB" sz="2800" b="1" i="0" u="none" strike="noStrike" cap="none" normalizeH="0" baseline="30000" dirty="0">
                          <a:ln>
                            <a:noFill/>
                          </a:ln>
                          <a:solidFill>
                            <a:srgbClr val="CC0066"/>
                          </a:solidFill>
                          <a:effectLst/>
                          <a:latin typeface="Times New Roman" pitchFamily="18" charset="0"/>
                        </a:rPr>
                        <a:t>-1</a:t>
                      </a:r>
                      <a:r>
                        <a:rPr kumimoji="0" lang="en-GB" sz="2800" b="1" i="0" u="none" strike="noStrike" cap="none" normalizeH="0" baseline="0" dirty="0">
                          <a:ln>
                            <a:noFill/>
                          </a:ln>
                          <a:solidFill>
                            <a:srgbClr val="CC0066"/>
                          </a:solidFill>
                          <a:effectLst/>
                          <a:latin typeface="Times New Roman" pitchFamily="18" charset="0"/>
                        </a:rPr>
                        <a:t> K</a:t>
                      </a:r>
                      <a:r>
                        <a:rPr kumimoji="0" lang="en-GB" sz="2800" b="1" i="0" u="none" strike="noStrike" cap="none" normalizeH="0" baseline="30000" dirty="0">
                          <a:ln>
                            <a:noFill/>
                          </a:ln>
                          <a:solidFill>
                            <a:srgbClr val="CC0066"/>
                          </a:solidFill>
                          <a:effectLst/>
                          <a:latin typeface="Times New Roman" pitchFamily="18" charset="0"/>
                        </a:rPr>
                        <a:t>-1</a:t>
                      </a:r>
                      <a:r>
                        <a:rPr kumimoji="0" lang="en-GB" sz="2800" b="1" i="0" u="none" strike="noStrike" cap="none" normalizeH="0" baseline="0" dirty="0">
                          <a:ln>
                            <a:noFill/>
                          </a:ln>
                          <a:solidFill>
                            <a:srgbClr val="CC0066"/>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969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9"/>
                  </a:ext>
                </a:extLst>
              </a:tr>
            </a:tbl>
          </a:graphicData>
        </a:graphic>
      </p:graphicFrame>
      <p:sp>
        <p:nvSpPr>
          <p:cNvPr id="10277" name="Text Box 1061"/>
          <p:cNvSpPr txBox="1">
            <a:spLocks noChangeArrowheads="1"/>
          </p:cNvSpPr>
          <p:nvPr/>
        </p:nvSpPr>
        <p:spPr bwMode="auto">
          <a:xfrm>
            <a:off x="1447800" y="19812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ice</a:t>
            </a:r>
          </a:p>
        </p:txBody>
      </p:sp>
      <p:sp>
        <p:nvSpPr>
          <p:cNvPr id="10278" name="Text Box 1062"/>
          <p:cNvSpPr txBox="1">
            <a:spLocks noChangeArrowheads="1"/>
          </p:cNvSpPr>
          <p:nvPr/>
        </p:nvSpPr>
        <p:spPr bwMode="auto">
          <a:xfrm>
            <a:off x="1447800" y="25146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copper</a:t>
            </a:r>
          </a:p>
        </p:txBody>
      </p:sp>
      <p:sp>
        <p:nvSpPr>
          <p:cNvPr id="10279" name="Text Box 1063"/>
          <p:cNvSpPr txBox="1">
            <a:spLocks noChangeArrowheads="1"/>
          </p:cNvSpPr>
          <p:nvPr/>
        </p:nvSpPr>
        <p:spPr bwMode="auto">
          <a:xfrm>
            <a:off x="1447800" y="14478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water</a:t>
            </a:r>
          </a:p>
        </p:txBody>
      </p:sp>
      <p:sp>
        <p:nvSpPr>
          <p:cNvPr id="10280" name="Text Box 1064"/>
          <p:cNvSpPr txBox="1">
            <a:spLocks noChangeArrowheads="1"/>
          </p:cNvSpPr>
          <p:nvPr/>
        </p:nvSpPr>
        <p:spPr bwMode="auto">
          <a:xfrm>
            <a:off x="1447800" y="29718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iron</a:t>
            </a:r>
          </a:p>
        </p:txBody>
      </p:sp>
      <p:sp>
        <p:nvSpPr>
          <p:cNvPr id="10281" name="Text Box 1065"/>
          <p:cNvSpPr txBox="1">
            <a:spLocks noChangeArrowheads="1"/>
          </p:cNvSpPr>
          <p:nvPr/>
        </p:nvSpPr>
        <p:spPr bwMode="auto">
          <a:xfrm>
            <a:off x="1447800" y="35052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aluminium</a:t>
            </a:r>
          </a:p>
        </p:txBody>
      </p:sp>
      <p:sp>
        <p:nvSpPr>
          <p:cNvPr id="10287" name="Text Box 1071"/>
          <p:cNvSpPr txBox="1">
            <a:spLocks noChangeArrowheads="1"/>
          </p:cNvSpPr>
          <p:nvPr/>
        </p:nvSpPr>
        <p:spPr bwMode="auto">
          <a:xfrm>
            <a:off x="1447800" y="4038600"/>
            <a:ext cx="1905000" cy="457200"/>
          </a:xfrm>
          <a:prstGeom prst="rect">
            <a:avLst/>
          </a:prstGeom>
          <a:noFill/>
          <a:ln w="9525">
            <a:noFill/>
            <a:miter lim="800000"/>
            <a:headEnd/>
            <a:tailEnd/>
          </a:ln>
        </p:spPr>
        <p:txBody>
          <a:bodyPr>
            <a:spAutoFit/>
          </a:bodyPr>
          <a:lstStyle/>
          <a:p>
            <a:pPr>
              <a:spcBef>
                <a:spcPct val="50000"/>
              </a:spcBef>
            </a:pPr>
            <a:r>
              <a:rPr lang="en-GB" sz="2400" b="1" dirty="0">
                <a:solidFill>
                  <a:schemeClr val="accent2"/>
                </a:solidFill>
              </a:rPr>
              <a:t>ethanol</a:t>
            </a:r>
          </a:p>
        </p:txBody>
      </p:sp>
      <p:sp>
        <p:nvSpPr>
          <p:cNvPr id="10288" name="Text Box 1072"/>
          <p:cNvSpPr txBox="1">
            <a:spLocks noChangeArrowheads="1"/>
          </p:cNvSpPr>
          <p:nvPr/>
        </p:nvSpPr>
        <p:spPr bwMode="auto">
          <a:xfrm>
            <a:off x="1447800" y="45720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paraffin</a:t>
            </a:r>
          </a:p>
        </p:txBody>
      </p:sp>
      <p:sp>
        <p:nvSpPr>
          <p:cNvPr id="10329" name="Text Box 1113"/>
          <p:cNvSpPr txBox="1">
            <a:spLocks noChangeArrowheads="1"/>
          </p:cNvSpPr>
          <p:nvPr/>
        </p:nvSpPr>
        <p:spPr bwMode="auto">
          <a:xfrm>
            <a:off x="5562600" y="1447800"/>
            <a:ext cx="1905000" cy="457200"/>
          </a:xfrm>
          <a:prstGeom prst="rect">
            <a:avLst/>
          </a:prstGeom>
          <a:noFill/>
          <a:ln w="9525">
            <a:noFill/>
            <a:miter lim="800000"/>
            <a:headEnd/>
            <a:tailEnd/>
          </a:ln>
        </p:spPr>
        <p:txBody>
          <a:bodyPr>
            <a:spAutoFit/>
          </a:bodyPr>
          <a:lstStyle/>
          <a:p>
            <a:pPr algn="ctr">
              <a:spcBef>
                <a:spcPct val="50000"/>
              </a:spcBef>
            </a:pPr>
            <a:r>
              <a:rPr lang="en-GB" sz="2400" b="1" dirty="0">
                <a:solidFill>
                  <a:srgbClr val="FF0000"/>
                </a:solidFill>
              </a:rPr>
              <a:t>4180</a:t>
            </a:r>
          </a:p>
        </p:txBody>
      </p:sp>
      <p:sp>
        <p:nvSpPr>
          <p:cNvPr id="10330" name="Text Box 1114"/>
          <p:cNvSpPr txBox="1">
            <a:spLocks noChangeArrowheads="1"/>
          </p:cNvSpPr>
          <p:nvPr/>
        </p:nvSpPr>
        <p:spPr bwMode="auto">
          <a:xfrm>
            <a:off x="5562600" y="19812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2100</a:t>
            </a:r>
          </a:p>
        </p:txBody>
      </p:sp>
      <p:sp>
        <p:nvSpPr>
          <p:cNvPr id="10331" name="Text Box 1115"/>
          <p:cNvSpPr txBox="1">
            <a:spLocks noChangeArrowheads="1"/>
          </p:cNvSpPr>
          <p:nvPr/>
        </p:nvSpPr>
        <p:spPr bwMode="auto">
          <a:xfrm>
            <a:off x="5638800" y="25146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380</a:t>
            </a:r>
          </a:p>
        </p:txBody>
      </p:sp>
      <p:sp>
        <p:nvSpPr>
          <p:cNvPr id="10332" name="Text Box 1116"/>
          <p:cNvSpPr txBox="1">
            <a:spLocks noChangeArrowheads="1"/>
          </p:cNvSpPr>
          <p:nvPr/>
        </p:nvSpPr>
        <p:spPr bwMode="auto">
          <a:xfrm>
            <a:off x="5638800" y="30480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435</a:t>
            </a:r>
          </a:p>
        </p:txBody>
      </p:sp>
      <p:sp>
        <p:nvSpPr>
          <p:cNvPr id="10334" name="Text Box 1118"/>
          <p:cNvSpPr txBox="1">
            <a:spLocks noChangeArrowheads="1"/>
          </p:cNvSpPr>
          <p:nvPr/>
        </p:nvSpPr>
        <p:spPr bwMode="auto">
          <a:xfrm>
            <a:off x="5638800" y="35814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880</a:t>
            </a:r>
          </a:p>
        </p:txBody>
      </p:sp>
      <p:sp>
        <p:nvSpPr>
          <p:cNvPr id="10335" name="Text Box 1119"/>
          <p:cNvSpPr txBox="1">
            <a:spLocks noChangeArrowheads="1"/>
          </p:cNvSpPr>
          <p:nvPr/>
        </p:nvSpPr>
        <p:spPr bwMode="auto">
          <a:xfrm>
            <a:off x="5562600" y="41148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2500</a:t>
            </a:r>
          </a:p>
        </p:txBody>
      </p:sp>
      <p:sp>
        <p:nvSpPr>
          <p:cNvPr id="10336" name="Text Box 1120"/>
          <p:cNvSpPr txBox="1">
            <a:spLocks noChangeArrowheads="1"/>
          </p:cNvSpPr>
          <p:nvPr/>
        </p:nvSpPr>
        <p:spPr bwMode="auto">
          <a:xfrm>
            <a:off x="5562600" y="46482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2140</a:t>
            </a:r>
          </a:p>
        </p:txBody>
      </p:sp>
      <p:sp>
        <p:nvSpPr>
          <p:cNvPr id="10337" name="Text Box 1121"/>
          <p:cNvSpPr txBox="1">
            <a:spLocks noChangeArrowheads="1"/>
          </p:cNvSpPr>
          <p:nvPr/>
        </p:nvSpPr>
        <p:spPr bwMode="auto">
          <a:xfrm>
            <a:off x="1447800" y="5181600"/>
            <a:ext cx="2909888" cy="461963"/>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human body</a:t>
            </a:r>
          </a:p>
        </p:txBody>
      </p:sp>
      <p:sp>
        <p:nvSpPr>
          <p:cNvPr id="10338" name="Text Box 1122"/>
          <p:cNvSpPr txBox="1">
            <a:spLocks noChangeArrowheads="1"/>
          </p:cNvSpPr>
          <p:nvPr/>
        </p:nvSpPr>
        <p:spPr bwMode="auto">
          <a:xfrm>
            <a:off x="5562600" y="51816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3500</a:t>
            </a:r>
          </a:p>
        </p:txBody>
      </p:sp>
      <p:sp>
        <p:nvSpPr>
          <p:cNvPr id="10339" name="Text Box 1123"/>
          <p:cNvSpPr txBox="1">
            <a:spLocks noChangeArrowheads="1"/>
          </p:cNvSpPr>
          <p:nvPr/>
        </p:nvSpPr>
        <p:spPr bwMode="auto">
          <a:xfrm>
            <a:off x="1447800" y="5715000"/>
            <a:ext cx="1905000" cy="457200"/>
          </a:xfrm>
          <a:prstGeom prst="rect">
            <a:avLst/>
          </a:prstGeom>
          <a:noFill/>
          <a:ln w="9525">
            <a:noFill/>
            <a:miter lim="800000"/>
            <a:headEnd/>
            <a:tailEnd/>
          </a:ln>
        </p:spPr>
        <p:txBody>
          <a:bodyPr>
            <a:spAutoFit/>
          </a:bodyPr>
          <a:lstStyle/>
          <a:p>
            <a:pPr>
              <a:spcBef>
                <a:spcPct val="50000"/>
              </a:spcBef>
            </a:pPr>
            <a:r>
              <a:rPr lang="en-GB" sz="2400" b="1">
                <a:solidFill>
                  <a:schemeClr val="accent2"/>
                </a:solidFill>
              </a:rPr>
              <a:t>air</a:t>
            </a:r>
          </a:p>
        </p:txBody>
      </p:sp>
      <p:sp>
        <p:nvSpPr>
          <p:cNvPr id="10340" name="Text Box 1124"/>
          <p:cNvSpPr txBox="1">
            <a:spLocks noChangeArrowheads="1"/>
          </p:cNvSpPr>
          <p:nvPr/>
        </p:nvSpPr>
        <p:spPr bwMode="auto">
          <a:xfrm>
            <a:off x="5562600" y="5638800"/>
            <a:ext cx="1905000" cy="457200"/>
          </a:xfrm>
          <a:prstGeom prst="rect">
            <a:avLst/>
          </a:prstGeom>
          <a:noFill/>
          <a:ln w="9525">
            <a:noFill/>
            <a:miter lim="800000"/>
            <a:headEnd/>
            <a:tailEnd/>
          </a:ln>
        </p:spPr>
        <p:txBody>
          <a:bodyPr>
            <a:spAutoFit/>
          </a:bodyPr>
          <a:lstStyle/>
          <a:p>
            <a:pPr algn="ctr">
              <a:spcBef>
                <a:spcPct val="50000"/>
              </a:spcBef>
            </a:pPr>
            <a:r>
              <a:rPr lang="en-GB" sz="2400" b="1">
                <a:solidFill>
                  <a:srgbClr val="FF0000"/>
                </a:solidFill>
              </a:rPr>
              <a:t>1010</a:t>
            </a:r>
          </a:p>
        </p:txBody>
      </p:sp>
      <p:sp>
        <p:nvSpPr>
          <p:cNvPr id="15417" name="Text Box 1198"/>
          <p:cNvSpPr txBox="1">
            <a:spLocks noChangeArrowheads="1"/>
          </p:cNvSpPr>
          <p:nvPr/>
        </p:nvSpPr>
        <p:spPr bwMode="auto">
          <a:xfrm>
            <a:off x="0" y="0"/>
            <a:ext cx="6858000" cy="519113"/>
          </a:xfrm>
          <a:prstGeom prst="rect">
            <a:avLst/>
          </a:prstGeom>
          <a:solidFill>
            <a:srgbClr val="FFFF00"/>
          </a:solidFill>
          <a:ln w="9525">
            <a:noFill/>
            <a:miter lim="800000"/>
            <a:headEnd/>
            <a:tailEnd/>
          </a:ln>
        </p:spPr>
        <p:txBody>
          <a:bodyPr>
            <a:spAutoFit/>
          </a:bodyPr>
          <a:lstStyle/>
          <a:p>
            <a:pPr algn="ctr">
              <a:spcBef>
                <a:spcPct val="50000"/>
              </a:spcBef>
            </a:pPr>
            <a:r>
              <a:rPr lang="en-GB" sz="2800" b="1">
                <a:solidFill>
                  <a:srgbClr val="FF0000"/>
                </a:solidFill>
              </a:rPr>
              <a:t>SOME SPECIFIC HEAT CAPACITIES</a:t>
            </a:r>
          </a:p>
        </p:txBody>
      </p:sp>
    </p:spTree>
    <p:extLst>
      <p:ext uri="{BB962C8B-B14F-4D97-AF65-F5344CB8AC3E}">
        <p14:creationId xmlns:p14="http://schemas.microsoft.com/office/powerpoint/2010/main" val="40285603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822325"/>
          </a:xfrm>
        </p:spPr>
        <p:txBody>
          <a:bodyPr/>
          <a:lstStyle/>
          <a:p>
            <a:r>
              <a:rPr lang="en-AU" dirty="0"/>
              <a:t>Example 1.3a</a:t>
            </a:r>
          </a:p>
        </p:txBody>
      </p:sp>
      <p:sp>
        <p:nvSpPr>
          <p:cNvPr id="3" name="Content Placeholder 2"/>
          <p:cNvSpPr>
            <a:spLocks noGrp="1"/>
          </p:cNvSpPr>
          <p:nvPr>
            <p:ph idx="1"/>
          </p:nvPr>
        </p:nvSpPr>
        <p:spPr>
          <a:xfrm>
            <a:off x="523401" y="845331"/>
            <a:ext cx="8305800" cy="5867400"/>
          </a:xfrm>
          <a:solidFill>
            <a:schemeClr val="accent6">
              <a:lumMod val="50000"/>
            </a:schemeClr>
          </a:solidFill>
        </p:spPr>
        <p:txBody>
          <a:bodyPr/>
          <a:lstStyle/>
          <a:p>
            <a:pPr marL="0" indent="0">
              <a:buNone/>
            </a:pPr>
            <a:r>
              <a:rPr lang="en-AU" sz="2800" dirty="0"/>
              <a:t>A kettle is filled with tap water which is at a temperature of 22.0</a:t>
            </a:r>
            <a:r>
              <a:rPr lang="en-AU" sz="2800" baseline="30000" dirty="0"/>
              <a:t>o</a:t>
            </a:r>
            <a:r>
              <a:rPr lang="en-AU" sz="2800" dirty="0"/>
              <a:t>C. If the mass of the water is 1.85 kg, calculate the heat required to raise the temperature to 100</a:t>
            </a:r>
            <a:r>
              <a:rPr lang="en-AU" sz="2800" baseline="30000" dirty="0"/>
              <a:t>o</a:t>
            </a:r>
            <a:r>
              <a:rPr lang="en-AU" sz="2800" dirty="0"/>
              <a:t>C.</a:t>
            </a:r>
          </a:p>
          <a:p>
            <a:pPr>
              <a:buNone/>
            </a:pPr>
            <a:r>
              <a:rPr lang="en-AU" sz="2800" dirty="0"/>
              <a:t>Solution</a:t>
            </a:r>
          </a:p>
          <a:p>
            <a:pPr>
              <a:buNone/>
            </a:pPr>
            <a:r>
              <a:rPr lang="en-AU" sz="2800" dirty="0"/>
              <a:t>Q = ?			</a:t>
            </a:r>
          </a:p>
          <a:p>
            <a:pPr>
              <a:buNone/>
            </a:pPr>
            <a:r>
              <a:rPr lang="en-AU" sz="2800" dirty="0"/>
              <a:t>m = 1.85 kg		    </a:t>
            </a:r>
          </a:p>
          <a:p>
            <a:pPr>
              <a:buNone/>
            </a:pPr>
            <a:r>
              <a:rPr lang="en-AU" sz="2800" dirty="0"/>
              <a:t>c = 4180 J kg</a:t>
            </a:r>
            <a:r>
              <a:rPr lang="en-AU" sz="2800" baseline="30000" dirty="0"/>
              <a:t>-1</a:t>
            </a:r>
            <a:r>
              <a:rPr lang="en-AU" sz="2800" dirty="0"/>
              <a:t> K</a:t>
            </a:r>
            <a:r>
              <a:rPr lang="en-AU" sz="2800" baseline="30000" dirty="0"/>
              <a:t>-1</a:t>
            </a:r>
          </a:p>
          <a:p>
            <a:pPr>
              <a:buNone/>
            </a:pPr>
            <a:r>
              <a:rPr lang="en-AU" sz="2800" dirty="0"/>
              <a:t>∆T = (100 – 22) </a:t>
            </a:r>
          </a:p>
          <a:p>
            <a:pPr>
              <a:buNone/>
            </a:pPr>
            <a:r>
              <a:rPr lang="en-AU" sz="2800" dirty="0"/>
              <a:t>	  = 78 K</a:t>
            </a:r>
          </a:p>
          <a:p>
            <a:pPr>
              <a:buNone/>
            </a:pPr>
            <a:r>
              <a:rPr lang="en-AU" sz="2800" dirty="0">
                <a:solidFill>
                  <a:srgbClr val="FFC000"/>
                </a:solidFill>
              </a:rPr>
              <a:t>∆T = (373 – 295) </a:t>
            </a:r>
          </a:p>
          <a:p>
            <a:pPr>
              <a:buNone/>
            </a:pPr>
            <a:r>
              <a:rPr lang="en-AU" sz="2800" dirty="0">
                <a:solidFill>
                  <a:srgbClr val="FFC000"/>
                </a:solidFill>
              </a:rPr>
              <a:t>	  = 78 K</a:t>
            </a:r>
          </a:p>
          <a:p>
            <a:endParaRPr lang="en-AU" sz="2800" dirty="0"/>
          </a:p>
        </p:txBody>
      </p:sp>
      <p:sp>
        <p:nvSpPr>
          <p:cNvPr id="6" name="Content Placeholder 2"/>
          <p:cNvSpPr txBox="1">
            <a:spLocks/>
          </p:cNvSpPr>
          <p:nvPr/>
        </p:nvSpPr>
        <p:spPr bwMode="auto">
          <a:xfrm>
            <a:off x="4355976" y="3212976"/>
            <a:ext cx="4176464" cy="2575285"/>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marL="0" indent="0">
              <a:buNone/>
            </a:pPr>
            <a:r>
              <a:rPr lang="en-AU" sz="2800" dirty="0">
                <a:effectLst>
                  <a:outerShdw blurRad="38100" dist="38100" dir="2700000" algn="tl">
                    <a:srgbClr val="000000">
                      <a:alpha val="43137"/>
                    </a:srgbClr>
                  </a:outerShdw>
                </a:effectLst>
              </a:rPr>
              <a:t>Q = mc ∆T</a:t>
            </a:r>
          </a:p>
          <a:p>
            <a:pPr marL="0" indent="0">
              <a:buNone/>
            </a:pPr>
            <a:r>
              <a:rPr lang="en-AU" sz="2800" dirty="0">
                <a:effectLst>
                  <a:outerShdw blurRad="38100" dist="38100" dir="2700000" algn="tl">
                    <a:srgbClr val="000000">
                      <a:alpha val="43137"/>
                    </a:srgbClr>
                  </a:outerShdw>
                </a:effectLst>
              </a:rPr>
              <a:t>    = 1.85 x 4180 x 78</a:t>
            </a:r>
          </a:p>
          <a:p>
            <a:pPr marL="0" indent="0">
              <a:buNone/>
            </a:pPr>
            <a:r>
              <a:rPr lang="en-AU" sz="2800" dirty="0">
                <a:effectLst>
                  <a:outerShdw blurRad="38100" dist="38100" dir="2700000" algn="tl">
                    <a:srgbClr val="000000">
                      <a:alpha val="43137"/>
                    </a:srgbClr>
                  </a:outerShdw>
                </a:effectLst>
              </a:rPr>
              <a:t>    = 6.03 x 10</a:t>
            </a:r>
            <a:r>
              <a:rPr lang="en-AU" sz="2800" baseline="30000" dirty="0">
                <a:effectLst>
                  <a:outerShdw blurRad="38100" dist="38100" dir="2700000" algn="tl">
                    <a:srgbClr val="000000">
                      <a:alpha val="43137"/>
                    </a:srgbClr>
                  </a:outerShdw>
                </a:effectLst>
              </a:rPr>
              <a:t>5</a:t>
            </a:r>
            <a:r>
              <a:rPr lang="en-AU" sz="2800" dirty="0">
                <a:effectLst>
                  <a:outerShdw blurRad="38100" dist="38100" dir="2700000" algn="tl">
                    <a:srgbClr val="000000">
                      <a:alpha val="43137"/>
                    </a:srgbClr>
                  </a:outerShdw>
                </a:effectLst>
              </a:rPr>
              <a:t> J</a:t>
            </a:r>
          </a:p>
          <a:p>
            <a:pPr marL="0" indent="0">
              <a:buNone/>
            </a:pPr>
            <a:endParaRPr lang="en-AU" sz="2800" dirty="0">
              <a:effectLst>
                <a:outerShdw blurRad="38100" dist="38100" dir="2700000" algn="tl">
                  <a:srgbClr val="000000">
                    <a:alpha val="43137"/>
                  </a:srgbClr>
                </a:outerShdw>
              </a:effectLst>
            </a:endParaRPr>
          </a:p>
          <a:p>
            <a:pPr eaLnBrk="1" hangingPunct="1"/>
            <a:endParaRPr lang="en-AU" sz="2800" kern="0" dirty="0"/>
          </a:p>
        </p:txBody>
      </p:sp>
    </p:spTree>
    <p:extLst>
      <p:ext uri="{BB962C8B-B14F-4D97-AF65-F5344CB8AC3E}">
        <p14:creationId xmlns:p14="http://schemas.microsoft.com/office/powerpoint/2010/main" val="92391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822325"/>
          </a:xfrm>
        </p:spPr>
        <p:txBody>
          <a:bodyPr/>
          <a:lstStyle/>
          <a:p>
            <a:r>
              <a:rPr lang="en-AU" dirty="0"/>
              <a:t>Example 1.3a</a:t>
            </a:r>
          </a:p>
        </p:txBody>
      </p:sp>
      <p:sp>
        <p:nvSpPr>
          <p:cNvPr id="3" name="Content Placeholder 2"/>
          <p:cNvSpPr>
            <a:spLocks noGrp="1"/>
          </p:cNvSpPr>
          <p:nvPr>
            <p:ph idx="1"/>
          </p:nvPr>
        </p:nvSpPr>
        <p:spPr>
          <a:xfrm>
            <a:off x="426381" y="1700808"/>
            <a:ext cx="8305800" cy="2942456"/>
          </a:xfrm>
          <a:solidFill>
            <a:schemeClr val="accent6">
              <a:lumMod val="50000"/>
            </a:schemeClr>
          </a:solidFill>
        </p:spPr>
        <p:txBody>
          <a:bodyPr/>
          <a:lstStyle/>
          <a:p>
            <a:pPr marL="0" indent="0">
              <a:buNone/>
            </a:pPr>
            <a:r>
              <a:rPr lang="en-AU" dirty="0"/>
              <a:t>With the kettle boiling the water, what assumptions are made?</a:t>
            </a:r>
          </a:p>
          <a:p>
            <a:pPr marL="0" indent="0">
              <a:buNone/>
            </a:pPr>
            <a:r>
              <a:rPr lang="en-AU" dirty="0"/>
              <a:t>Solution</a:t>
            </a:r>
          </a:p>
          <a:p>
            <a:pPr marL="0" indent="0">
              <a:buNone/>
            </a:pPr>
            <a:r>
              <a:rPr lang="en-AU" dirty="0"/>
              <a:t>No heat is lost to its surroundings, that is, it is an isolated system. </a:t>
            </a:r>
          </a:p>
        </p:txBody>
      </p:sp>
    </p:spTree>
    <p:extLst>
      <p:ext uri="{BB962C8B-B14F-4D97-AF65-F5344CB8AC3E}">
        <p14:creationId xmlns:p14="http://schemas.microsoft.com/office/powerpoint/2010/main" val="2827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txBox="1">
            <a:spLocks/>
          </p:cNvSpPr>
          <p:nvPr/>
        </p:nvSpPr>
        <p:spPr bwMode="auto">
          <a:xfrm>
            <a:off x="614219" y="2685835"/>
            <a:ext cx="8529781" cy="4172165"/>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Solution</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Energy</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 Power x Time</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AU" sz="2800" kern="0" baseline="0" dirty="0">
                <a:effectLst>
                  <a:outerShdw blurRad="38100" dist="38100" dir="2700000" algn="tl">
                    <a:srgbClr val="000000"/>
                  </a:outerShdw>
                </a:effectLst>
                <a:latin typeface="+mn-lt"/>
              </a:rPr>
              <a:t>		</a:t>
            </a:r>
            <a:r>
              <a:rPr lang="en-AU" sz="2800" kern="0" dirty="0">
                <a:effectLst>
                  <a:outerShdw blurRad="38100" dist="38100" dir="2700000" algn="tl">
                    <a:srgbClr val="000000"/>
                  </a:outerShdw>
                </a:effectLst>
                <a:latin typeface="+mn-lt"/>
              </a:rPr>
              <a:t>    = 2000 x 2 x 60</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 240 000 J</a:t>
            </a:r>
            <a:endPar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Q = 240000	</a:t>
            </a:r>
          </a:p>
          <a:p>
            <a:pPr marL="342900" lvl="0" indent="-342900" eaLnBrk="1" hangingPunct="1">
              <a:spcBef>
                <a:spcPct val="20000"/>
              </a:spcBef>
              <a:buClr>
                <a:schemeClr val="hlink"/>
              </a:buCl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m = 2 kg		</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c = 4200 J kg</a:t>
            </a:r>
            <a:r>
              <a:rPr kumimoji="0" lang="en-AU" sz="2800" b="0" i="0" u="none" strike="noStrike" kern="0" cap="none" spc="0" normalizeH="0" baseline="30000" noProof="0" dirty="0">
                <a:ln>
                  <a:noFill/>
                </a:ln>
                <a:solidFill>
                  <a:schemeClr val="tx1"/>
                </a:solidFill>
                <a:effectLst>
                  <a:outerShdw blurRad="38100" dist="38100" dir="2700000" algn="tl">
                    <a:srgbClr val="000000"/>
                  </a:outerShdw>
                </a:effectLst>
                <a:uLnTx/>
                <a:uFillTx/>
                <a:latin typeface="+mn-lt"/>
                <a:ea typeface="+mn-ea"/>
                <a:cs typeface="+mn-cs"/>
              </a:rPr>
              <a:t>-1</a:t>
            </a: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K</a:t>
            </a:r>
            <a:r>
              <a:rPr kumimoji="0" lang="en-AU" sz="2800" b="0" i="0" u="none" strike="noStrike" kern="0" cap="none" spc="0" normalizeH="0" baseline="30000" noProof="0" dirty="0">
                <a:ln>
                  <a:noFill/>
                </a:ln>
                <a:solidFill>
                  <a:schemeClr val="tx1"/>
                </a:solidFill>
                <a:effectLst>
                  <a:outerShdw blurRad="38100" dist="38100" dir="2700000" algn="tl">
                    <a:srgbClr val="000000"/>
                  </a:outerShdw>
                </a:effectLst>
                <a:uLnTx/>
                <a:uFillTx/>
                <a:latin typeface="+mn-lt"/>
                <a:ea typeface="+mn-ea"/>
                <a:cs typeface="+mn-cs"/>
              </a:rPr>
              <a:t>-1	</a:t>
            </a:r>
            <a:endPar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∆T = ?			</a:t>
            </a:r>
          </a:p>
        </p:txBody>
      </p:sp>
      <p:sp>
        <p:nvSpPr>
          <p:cNvPr id="2" name="Title 1"/>
          <p:cNvSpPr>
            <a:spLocks noGrp="1"/>
          </p:cNvSpPr>
          <p:nvPr>
            <p:ph type="title"/>
          </p:nvPr>
        </p:nvSpPr>
        <p:spPr>
          <a:xfrm>
            <a:off x="457200" y="0"/>
            <a:ext cx="8385175" cy="822325"/>
          </a:xfrm>
        </p:spPr>
        <p:txBody>
          <a:bodyPr/>
          <a:lstStyle/>
          <a:p>
            <a:r>
              <a:rPr lang="en-AU" dirty="0"/>
              <a:t>Example 1.3b</a:t>
            </a:r>
          </a:p>
        </p:txBody>
      </p:sp>
      <p:sp>
        <p:nvSpPr>
          <p:cNvPr id="3" name="Content Placeholder 2"/>
          <p:cNvSpPr>
            <a:spLocks noGrp="1"/>
          </p:cNvSpPr>
          <p:nvPr>
            <p:ph idx="1"/>
          </p:nvPr>
        </p:nvSpPr>
        <p:spPr>
          <a:xfrm>
            <a:off x="614219" y="780835"/>
            <a:ext cx="5943600" cy="1905000"/>
          </a:xfrm>
          <a:solidFill>
            <a:schemeClr val="accent6">
              <a:lumMod val="50000"/>
            </a:schemeClr>
          </a:solidFill>
        </p:spPr>
        <p:txBody>
          <a:bodyPr/>
          <a:lstStyle/>
          <a:p>
            <a:pPr marL="0" indent="0">
              <a:buNone/>
            </a:pPr>
            <a:r>
              <a:rPr lang="en-AU" sz="2800" dirty="0"/>
              <a:t>What will be the temperature of the water after 2 minutes, given the specific heat capacity of water is 4200 J kg</a:t>
            </a:r>
            <a:r>
              <a:rPr lang="en-AU" sz="2800" baseline="30000" dirty="0"/>
              <a:t>-1</a:t>
            </a:r>
            <a:r>
              <a:rPr lang="en-AU" sz="2800" dirty="0"/>
              <a:t> K</a:t>
            </a:r>
            <a:r>
              <a:rPr lang="en-AU" sz="2800" baseline="30000" dirty="0"/>
              <a:t>-1</a:t>
            </a:r>
            <a:r>
              <a:rPr lang="en-AU" sz="2800" dirty="0"/>
              <a:t>?</a:t>
            </a:r>
          </a:p>
        </p:txBody>
      </p:sp>
      <p:grpSp>
        <p:nvGrpSpPr>
          <p:cNvPr id="23" name="Group 22"/>
          <p:cNvGrpSpPr/>
          <p:nvPr/>
        </p:nvGrpSpPr>
        <p:grpSpPr>
          <a:xfrm>
            <a:off x="6705600" y="0"/>
            <a:ext cx="2438400" cy="3174241"/>
            <a:chOff x="990600" y="1049338"/>
            <a:chExt cx="2514600" cy="2893100"/>
          </a:xfrm>
          <a:solidFill>
            <a:schemeClr val="tx1"/>
          </a:solidFill>
        </p:grpSpPr>
        <p:sp>
          <p:nvSpPr>
            <p:cNvPr id="10" name="Text Box 1031"/>
            <p:cNvSpPr txBox="1">
              <a:spLocks noChangeArrowheads="1"/>
            </p:cNvSpPr>
            <p:nvPr/>
          </p:nvSpPr>
          <p:spPr bwMode="auto">
            <a:xfrm>
              <a:off x="990600" y="1049338"/>
              <a:ext cx="2514600" cy="2893100"/>
            </a:xfrm>
            <a:prstGeom prst="rect">
              <a:avLst/>
            </a:prstGeom>
            <a:grpFill/>
            <a:ln w="9525">
              <a:noFill/>
              <a:miter lim="800000"/>
              <a:headEnd/>
              <a:tailEnd/>
            </a:ln>
          </p:spPr>
          <p:txBody>
            <a:bodyPr wrap="square">
              <a:spAutoFit/>
            </a:bodyPr>
            <a:lstStyle/>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p:txBody>
        </p:sp>
        <p:sp>
          <p:nvSpPr>
            <p:cNvPr id="9" name="Text Box 1030"/>
            <p:cNvSpPr txBox="1">
              <a:spLocks noChangeArrowheads="1"/>
            </p:cNvSpPr>
            <p:nvPr/>
          </p:nvSpPr>
          <p:spPr bwMode="auto">
            <a:xfrm>
              <a:off x="1371600" y="3335338"/>
              <a:ext cx="1600200" cy="476879"/>
            </a:xfrm>
            <a:prstGeom prst="rect">
              <a:avLst/>
            </a:prstGeom>
            <a:grpFill/>
            <a:ln w="9525">
              <a:noFill/>
              <a:miter lim="800000"/>
              <a:headEnd/>
              <a:tailEnd/>
            </a:ln>
          </p:spPr>
          <p:txBody>
            <a:bodyPr>
              <a:spAutoFit/>
            </a:bodyPr>
            <a:lstStyle/>
            <a:p>
              <a:pPr algn="ctr">
                <a:spcBef>
                  <a:spcPts val="0"/>
                </a:spcBef>
              </a:pPr>
              <a:r>
                <a:rPr lang="en-GB" sz="1400" b="1" dirty="0">
                  <a:solidFill>
                    <a:schemeClr val="accent2"/>
                  </a:solidFill>
                </a:rPr>
                <a:t>2000 g of water</a:t>
              </a:r>
            </a:p>
            <a:p>
              <a:pPr algn="ctr">
                <a:spcBef>
                  <a:spcPts val="0"/>
                </a:spcBef>
              </a:pPr>
              <a:r>
                <a:rPr lang="en-GB" sz="1400" b="1" dirty="0">
                  <a:solidFill>
                    <a:schemeClr val="accent2"/>
                  </a:solidFill>
                </a:rPr>
                <a:t>At 20</a:t>
              </a:r>
              <a:r>
                <a:rPr lang="en-GB" sz="1400" b="1" baseline="30000" dirty="0">
                  <a:solidFill>
                    <a:schemeClr val="accent2"/>
                  </a:solidFill>
                </a:rPr>
                <a:t>0 </a:t>
              </a:r>
              <a:r>
                <a:rPr lang="en-GB" sz="1400" b="1" dirty="0">
                  <a:solidFill>
                    <a:schemeClr val="accent2"/>
                  </a:solidFill>
                </a:rPr>
                <a:t>C</a:t>
              </a:r>
            </a:p>
          </p:txBody>
        </p:sp>
        <p:grpSp>
          <p:nvGrpSpPr>
            <p:cNvPr id="11" name="Group 1045"/>
            <p:cNvGrpSpPr>
              <a:grpSpLocks/>
            </p:cNvGrpSpPr>
            <p:nvPr/>
          </p:nvGrpSpPr>
          <p:grpSpPr bwMode="auto">
            <a:xfrm>
              <a:off x="1066800" y="1125538"/>
              <a:ext cx="2362200" cy="2151062"/>
              <a:chOff x="672" y="709"/>
              <a:chExt cx="1488" cy="1355"/>
            </a:xfrm>
            <a:grpFill/>
          </p:grpSpPr>
          <p:grpSp>
            <p:nvGrpSpPr>
              <p:cNvPr id="12" name="Group 1043"/>
              <p:cNvGrpSpPr>
                <a:grpSpLocks/>
              </p:cNvGrpSpPr>
              <p:nvPr/>
            </p:nvGrpSpPr>
            <p:grpSpPr bwMode="auto">
              <a:xfrm>
                <a:off x="1200" y="1200"/>
                <a:ext cx="288" cy="864"/>
                <a:chOff x="3456" y="1248"/>
                <a:chExt cx="288" cy="864"/>
              </a:xfrm>
              <a:grpFill/>
            </p:grpSpPr>
            <p:grpSp>
              <p:nvGrpSpPr>
                <p:cNvPr id="14" name="Group 1040"/>
                <p:cNvGrpSpPr>
                  <a:grpSpLocks/>
                </p:cNvGrpSpPr>
                <p:nvPr/>
              </p:nvGrpSpPr>
              <p:grpSpPr bwMode="auto">
                <a:xfrm>
                  <a:off x="3456" y="1776"/>
                  <a:ext cx="288" cy="336"/>
                  <a:chOff x="3456" y="1776"/>
                  <a:chExt cx="288" cy="336"/>
                </a:xfrm>
                <a:grpFill/>
              </p:grpSpPr>
              <p:grpSp>
                <p:nvGrpSpPr>
                  <p:cNvPr id="17" name="Group 1039"/>
                  <p:cNvGrpSpPr>
                    <a:grpSpLocks/>
                  </p:cNvGrpSpPr>
                  <p:nvPr/>
                </p:nvGrpSpPr>
                <p:grpSpPr bwMode="auto">
                  <a:xfrm>
                    <a:off x="3456" y="1776"/>
                    <a:ext cx="240" cy="336"/>
                    <a:chOff x="3456" y="1776"/>
                    <a:chExt cx="240" cy="336"/>
                  </a:xfrm>
                  <a:grpFill/>
                </p:grpSpPr>
                <p:sp>
                  <p:nvSpPr>
                    <p:cNvPr id="19" name="Oval 1032"/>
                    <p:cNvSpPr>
                      <a:spLocks noChangeArrowheads="1"/>
                    </p:cNvSpPr>
                    <p:nvPr/>
                  </p:nvSpPr>
                  <p:spPr bwMode="auto">
                    <a:xfrm>
                      <a:off x="3456" y="1776"/>
                      <a:ext cx="96" cy="336"/>
                    </a:xfrm>
                    <a:prstGeom prst="ellipse">
                      <a:avLst/>
                    </a:prstGeom>
                    <a:grpFill/>
                    <a:ln w="38100">
                      <a:solidFill>
                        <a:srgbClr val="FF3300"/>
                      </a:solidFill>
                      <a:round/>
                      <a:headEnd/>
                      <a:tailEnd/>
                    </a:ln>
                  </p:spPr>
                  <p:txBody>
                    <a:bodyPr wrap="none" anchor="ctr"/>
                    <a:lstStyle/>
                    <a:p>
                      <a:endParaRPr lang="en-AU"/>
                    </a:p>
                  </p:txBody>
                </p:sp>
                <p:sp>
                  <p:nvSpPr>
                    <p:cNvPr id="20" name="Oval 1033"/>
                    <p:cNvSpPr>
                      <a:spLocks noChangeArrowheads="1"/>
                    </p:cNvSpPr>
                    <p:nvPr/>
                  </p:nvSpPr>
                  <p:spPr bwMode="auto">
                    <a:xfrm>
                      <a:off x="3504" y="1776"/>
                      <a:ext cx="96" cy="336"/>
                    </a:xfrm>
                    <a:prstGeom prst="ellipse">
                      <a:avLst/>
                    </a:prstGeom>
                    <a:grpFill/>
                    <a:ln w="38100">
                      <a:solidFill>
                        <a:srgbClr val="FF3300"/>
                      </a:solidFill>
                      <a:round/>
                      <a:headEnd/>
                      <a:tailEnd/>
                    </a:ln>
                  </p:spPr>
                  <p:txBody>
                    <a:bodyPr wrap="none" anchor="ctr"/>
                    <a:lstStyle/>
                    <a:p>
                      <a:endParaRPr lang="en-AU"/>
                    </a:p>
                  </p:txBody>
                </p:sp>
                <p:sp>
                  <p:nvSpPr>
                    <p:cNvPr id="21" name="Oval 1034"/>
                    <p:cNvSpPr>
                      <a:spLocks noChangeArrowheads="1"/>
                    </p:cNvSpPr>
                    <p:nvPr/>
                  </p:nvSpPr>
                  <p:spPr bwMode="auto">
                    <a:xfrm>
                      <a:off x="3552" y="1776"/>
                      <a:ext cx="96" cy="336"/>
                    </a:xfrm>
                    <a:prstGeom prst="ellipse">
                      <a:avLst/>
                    </a:prstGeom>
                    <a:grpFill/>
                    <a:ln w="38100">
                      <a:solidFill>
                        <a:srgbClr val="FF3300"/>
                      </a:solidFill>
                      <a:round/>
                      <a:headEnd/>
                      <a:tailEnd/>
                    </a:ln>
                  </p:spPr>
                  <p:txBody>
                    <a:bodyPr wrap="none" anchor="ctr"/>
                    <a:lstStyle/>
                    <a:p>
                      <a:endParaRPr lang="en-AU"/>
                    </a:p>
                  </p:txBody>
                </p:sp>
                <p:sp>
                  <p:nvSpPr>
                    <p:cNvPr id="22" name="Oval 1035"/>
                    <p:cNvSpPr>
                      <a:spLocks noChangeArrowheads="1"/>
                    </p:cNvSpPr>
                    <p:nvPr/>
                  </p:nvSpPr>
                  <p:spPr bwMode="auto">
                    <a:xfrm>
                      <a:off x="3600" y="1776"/>
                      <a:ext cx="96" cy="336"/>
                    </a:xfrm>
                    <a:prstGeom prst="ellipse">
                      <a:avLst/>
                    </a:prstGeom>
                    <a:grpFill/>
                    <a:ln w="38100">
                      <a:solidFill>
                        <a:srgbClr val="FF3300"/>
                      </a:solidFill>
                      <a:round/>
                      <a:headEnd/>
                      <a:tailEnd/>
                    </a:ln>
                  </p:spPr>
                  <p:txBody>
                    <a:bodyPr wrap="none" anchor="ctr"/>
                    <a:lstStyle/>
                    <a:p>
                      <a:endParaRPr lang="en-AU"/>
                    </a:p>
                  </p:txBody>
                </p:sp>
              </p:grpSp>
              <p:sp>
                <p:nvSpPr>
                  <p:cNvPr id="18" name="Oval 1036"/>
                  <p:cNvSpPr>
                    <a:spLocks noChangeArrowheads="1"/>
                  </p:cNvSpPr>
                  <p:nvPr/>
                </p:nvSpPr>
                <p:spPr bwMode="auto">
                  <a:xfrm>
                    <a:off x="3648" y="1776"/>
                    <a:ext cx="96" cy="336"/>
                  </a:xfrm>
                  <a:prstGeom prst="ellipse">
                    <a:avLst/>
                  </a:prstGeom>
                  <a:grpFill/>
                  <a:ln w="38100">
                    <a:solidFill>
                      <a:srgbClr val="FF3300"/>
                    </a:solidFill>
                    <a:round/>
                    <a:headEnd/>
                    <a:tailEnd/>
                  </a:ln>
                </p:spPr>
                <p:txBody>
                  <a:bodyPr wrap="none" anchor="ctr"/>
                  <a:lstStyle/>
                  <a:p>
                    <a:endParaRPr lang="en-AU"/>
                  </a:p>
                </p:txBody>
              </p:sp>
            </p:grpSp>
            <p:sp>
              <p:nvSpPr>
                <p:cNvPr id="15" name="Line 1041"/>
                <p:cNvSpPr>
                  <a:spLocks noChangeShapeType="1"/>
                </p:cNvSpPr>
                <p:nvPr/>
              </p:nvSpPr>
              <p:spPr bwMode="auto">
                <a:xfrm flipV="1">
                  <a:off x="3456" y="1248"/>
                  <a:ext cx="0" cy="864"/>
                </a:xfrm>
                <a:prstGeom prst="line">
                  <a:avLst/>
                </a:prstGeom>
                <a:grpFill/>
                <a:ln w="38100">
                  <a:solidFill>
                    <a:srgbClr val="FF3300"/>
                  </a:solidFill>
                  <a:round/>
                  <a:headEnd/>
                  <a:tailEnd/>
                </a:ln>
              </p:spPr>
              <p:txBody>
                <a:bodyPr/>
                <a:lstStyle/>
                <a:p>
                  <a:endParaRPr lang="en-AU"/>
                </a:p>
              </p:txBody>
            </p:sp>
            <p:sp>
              <p:nvSpPr>
                <p:cNvPr id="16" name="Line 1042"/>
                <p:cNvSpPr>
                  <a:spLocks noChangeShapeType="1"/>
                </p:cNvSpPr>
                <p:nvPr/>
              </p:nvSpPr>
              <p:spPr bwMode="auto">
                <a:xfrm flipV="1">
                  <a:off x="3744" y="1248"/>
                  <a:ext cx="0" cy="864"/>
                </a:xfrm>
                <a:prstGeom prst="line">
                  <a:avLst/>
                </a:prstGeom>
                <a:grpFill/>
                <a:ln w="38100">
                  <a:solidFill>
                    <a:srgbClr val="FF3300"/>
                  </a:solidFill>
                  <a:round/>
                  <a:headEnd/>
                  <a:tailEnd/>
                </a:ln>
              </p:spPr>
              <p:txBody>
                <a:bodyPr/>
                <a:lstStyle/>
                <a:p>
                  <a:endParaRPr lang="en-AU"/>
                </a:p>
              </p:txBody>
            </p:sp>
          </p:grpSp>
          <p:sp>
            <p:nvSpPr>
              <p:cNvPr id="13" name="Text Box 1044"/>
              <p:cNvSpPr txBox="1">
                <a:spLocks noChangeArrowheads="1"/>
              </p:cNvSpPr>
              <p:nvPr/>
            </p:nvSpPr>
            <p:spPr bwMode="auto">
              <a:xfrm>
                <a:off x="672" y="709"/>
                <a:ext cx="1488" cy="443"/>
              </a:xfrm>
              <a:prstGeom prst="rect">
                <a:avLst/>
              </a:prstGeom>
              <a:grpFill/>
              <a:ln w="9525">
                <a:noFill/>
                <a:miter lim="800000"/>
                <a:headEnd/>
                <a:tailEnd/>
              </a:ln>
            </p:spPr>
            <p:txBody>
              <a:bodyPr wrap="square">
                <a:spAutoFit/>
              </a:bodyPr>
              <a:lstStyle/>
              <a:p>
                <a:pPr algn="ctr">
                  <a:spcBef>
                    <a:spcPct val="50000"/>
                  </a:spcBef>
                </a:pPr>
                <a:r>
                  <a:rPr lang="en-GB" sz="1600" b="1" dirty="0">
                    <a:solidFill>
                      <a:srgbClr val="FF0000"/>
                    </a:solidFill>
                  </a:rPr>
                  <a:t>2 kW</a:t>
                </a:r>
              </a:p>
              <a:p>
                <a:pPr algn="ctr">
                  <a:spcBef>
                    <a:spcPct val="50000"/>
                  </a:spcBef>
                </a:pPr>
                <a:r>
                  <a:rPr lang="en-GB" sz="1600" b="1" dirty="0">
                    <a:solidFill>
                      <a:srgbClr val="FF0000"/>
                    </a:solidFill>
                  </a:rPr>
                  <a:t> immersion heater</a:t>
                </a:r>
              </a:p>
            </p:txBody>
          </p:sp>
        </p:grpSp>
      </p:grpSp>
      <p:sp>
        <p:nvSpPr>
          <p:cNvPr id="24" name="Content Placeholder 2"/>
          <p:cNvSpPr txBox="1">
            <a:spLocks/>
          </p:cNvSpPr>
          <p:nvPr/>
        </p:nvSpPr>
        <p:spPr bwMode="auto">
          <a:xfrm>
            <a:off x="4403100" y="4703165"/>
            <a:ext cx="4309437" cy="2038203"/>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240000 = 2 x 4200 x ∆T </a:t>
            </a:r>
          </a:p>
          <a:p>
            <a:pPr marL="342900" lvl="0" indent="-342900" eaLnBrk="1" hangingPunct="1">
              <a:spcBef>
                <a:spcPct val="20000"/>
              </a:spcBef>
              <a:buClr>
                <a:schemeClr val="hlink"/>
              </a:buClr>
            </a:pPr>
            <a:r>
              <a:rPr lang="en-AU" sz="2800" kern="0" dirty="0">
                <a:effectLst>
                  <a:outerShdw blurRad="38100" dist="38100" dir="2700000" algn="tl">
                    <a:srgbClr val="000000"/>
                  </a:outerShdw>
                </a:effectLst>
              </a:rPr>
              <a:t>        ∆T </a:t>
            </a: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28.6</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a:t>
            </a:r>
            <a:r>
              <a:rPr kumimoji="0" lang="en-AU" sz="2800" b="0" i="0" u="none" strike="noStrike" kern="0" cap="none" spc="0" normalizeH="0" baseline="30000" noProof="0" dirty="0">
                <a:ln>
                  <a:noFill/>
                </a:ln>
                <a:solidFill>
                  <a:schemeClr val="tx1"/>
                </a:solidFill>
                <a:effectLst>
                  <a:outerShdw blurRad="38100" dist="38100" dir="2700000" algn="tl">
                    <a:srgbClr val="000000"/>
                  </a:outerShdw>
                </a:effectLst>
                <a:uLnTx/>
                <a:uFillTx/>
                <a:latin typeface="+mn-lt"/>
                <a:ea typeface="+mn-ea"/>
                <a:cs typeface="+mn-cs"/>
              </a:rPr>
              <a:t>	</a:t>
            </a: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T = 20 + 28.6 </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AU" sz="2800" kern="0" dirty="0">
                <a:effectLst>
                  <a:outerShdw blurRad="38100" dist="38100" dir="2700000" algn="tl">
                    <a:srgbClr val="000000"/>
                  </a:outerShdw>
                </a:effectLst>
                <a:latin typeface="+mn-lt"/>
              </a:rPr>
              <a:t>		   </a:t>
            </a: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48.6 </a:t>
            </a:r>
            <a:r>
              <a:rPr kumimoji="0" lang="en-AU" sz="2800" b="0" i="0" u="none" strike="noStrike" kern="0" cap="none" spc="0" normalizeH="0" baseline="30000" noProof="0" dirty="0">
                <a:ln>
                  <a:noFill/>
                </a:ln>
                <a:solidFill>
                  <a:schemeClr val="tx1"/>
                </a:solidFill>
                <a:effectLst>
                  <a:outerShdw blurRad="38100" dist="38100" dir="2700000" algn="tl">
                    <a:srgbClr val="000000"/>
                  </a:outerShdw>
                </a:effectLst>
                <a:uLnTx/>
                <a:uFillTx/>
                <a:latin typeface="+mn-lt"/>
                <a:ea typeface="+mn-ea"/>
                <a:cs typeface="+mn-cs"/>
              </a:rPr>
              <a:t>o</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C</a:t>
            </a:r>
            <a:endPar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spTree>
    <p:extLst>
      <p:ext uri="{BB962C8B-B14F-4D97-AF65-F5344CB8AC3E}">
        <p14:creationId xmlns:p14="http://schemas.microsoft.com/office/powerpoint/2010/main" val="14222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5317976" cy="1905000"/>
          </a:xfrm>
          <a:solidFill>
            <a:schemeClr val="accent6">
              <a:lumMod val="50000"/>
            </a:schemeClr>
          </a:solidFill>
        </p:spPr>
        <p:txBody>
          <a:bodyPr/>
          <a:lstStyle/>
          <a:p>
            <a:pPr marL="0" indent="0">
              <a:buNone/>
            </a:pPr>
            <a:r>
              <a:rPr lang="en-AU" sz="2800" dirty="0"/>
              <a:t>In reality the final temperature would be lower than this. Why?</a:t>
            </a:r>
          </a:p>
        </p:txBody>
      </p:sp>
      <p:sp>
        <p:nvSpPr>
          <p:cNvPr id="25" name="Content Placeholder 2"/>
          <p:cNvSpPr txBox="1">
            <a:spLocks/>
          </p:cNvSpPr>
          <p:nvPr/>
        </p:nvSpPr>
        <p:spPr bwMode="auto">
          <a:xfrm>
            <a:off x="838200" y="2743200"/>
            <a:ext cx="8004175" cy="1805337"/>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Solution</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Heat lost to the surroundings.</a:t>
            </a: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lang="en-AU" sz="2800" kern="0" dirty="0">
                <a:effectLst>
                  <a:outerShdw blurRad="38100" dist="38100" dir="2700000" algn="tl">
                    <a:srgbClr val="000000"/>
                  </a:outerShdw>
                </a:effectLst>
                <a:latin typeface="+mn-lt"/>
              </a:rPr>
              <a:t>Heat absorbed by the vessel.</a:t>
            </a:r>
            <a:endPar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 name="Title 1"/>
          <p:cNvSpPr>
            <a:spLocks noGrp="1"/>
          </p:cNvSpPr>
          <p:nvPr>
            <p:ph type="title"/>
          </p:nvPr>
        </p:nvSpPr>
        <p:spPr>
          <a:xfrm>
            <a:off x="457200" y="0"/>
            <a:ext cx="8385175" cy="822325"/>
          </a:xfrm>
        </p:spPr>
        <p:txBody>
          <a:bodyPr/>
          <a:lstStyle/>
          <a:p>
            <a:r>
              <a:rPr lang="en-AU" dirty="0"/>
              <a:t>Example 1.3b</a:t>
            </a:r>
          </a:p>
        </p:txBody>
      </p:sp>
      <p:grpSp>
        <p:nvGrpSpPr>
          <p:cNvPr id="4" name="Group 22"/>
          <p:cNvGrpSpPr/>
          <p:nvPr/>
        </p:nvGrpSpPr>
        <p:grpSpPr>
          <a:xfrm>
            <a:off x="6705600" y="0"/>
            <a:ext cx="2438400" cy="3174241"/>
            <a:chOff x="990600" y="1049338"/>
            <a:chExt cx="2514600" cy="2893100"/>
          </a:xfrm>
          <a:solidFill>
            <a:schemeClr val="tx1"/>
          </a:solidFill>
        </p:grpSpPr>
        <p:sp>
          <p:nvSpPr>
            <p:cNvPr id="10" name="Text Box 1031"/>
            <p:cNvSpPr txBox="1">
              <a:spLocks noChangeArrowheads="1"/>
            </p:cNvSpPr>
            <p:nvPr/>
          </p:nvSpPr>
          <p:spPr bwMode="auto">
            <a:xfrm>
              <a:off x="990600" y="1049338"/>
              <a:ext cx="2514600" cy="2893100"/>
            </a:xfrm>
            <a:prstGeom prst="rect">
              <a:avLst/>
            </a:prstGeom>
            <a:grpFill/>
            <a:ln w="9525">
              <a:noFill/>
              <a:miter lim="800000"/>
              <a:headEnd/>
              <a:tailEnd/>
            </a:ln>
          </p:spPr>
          <p:txBody>
            <a:bodyPr wrap="square">
              <a:spAutoFit/>
            </a:bodyPr>
            <a:lstStyle/>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a:p>
              <a:pPr algn="ctr">
                <a:spcBef>
                  <a:spcPct val="50000"/>
                </a:spcBef>
              </a:pPr>
              <a:endParaRPr lang="en-GB" sz="1400" b="1" dirty="0">
                <a:solidFill>
                  <a:schemeClr val="accent2"/>
                </a:solidFill>
              </a:endParaRPr>
            </a:p>
          </p:txBody>
        </p:sp>
        <p:sp>
          <p:nvSpPr>
            <p:cNvPr id="9" name="Text Box 1030"/>
            <p:cNvSpPr txBox="1">
              <a:spLocks noChangeArrowheads="1"/>
            </p:cNvSpPr>
            <p:nvPr/>
          </p:nvSpPr>
          <p:spPr bwMode="auto">
            <a:xfrm>
              <a:off x="1371600" y="3335338"/>
              <a:ext cx="1600200" cy="476879"/>
            </a:xfrm>
            <a:prstGeom prst="rect">
              <a:avLst/>
            </a:prstGeom>
            <a:grpFill/>
            <a:ln w="9525">
              <a:noFill/>
              <a:miter lim="800000"/>
              <a:headEnd/>
              <a:tailEnd/>
            </a:ln>
          </p:spPr>
          <p:txBody>
            <a:bodyPr>
              <a:spAutoFit/>
            </a:bodyPr>
            <a:lstStyle/>
            <a:p>
              <a:pPr algn="ctr">
                <a:spcBef>
                  <a:spcPts val="0"/>
                </a:spcBef>
              </a:pPr>
              <a:r>
                <a:rPr lang="en-GB" sz="1400" b="1" dirty="0">
                  <a:solidFill>
                    <a:schemeClr val="accent2"/>
                  </a:solidFill>
                </a:rPr>
                <a:t>2000 g of water</a:t>
              </a:r>
            </a:p>
            <a:p>
              <a:pPr algn="ctr">
                <a:spcBef>
                  <a:spcPts val="0"/>
                </a:spcBef>
              </a:pPr>
              <a:r>
                <a:rPr lang="en-GB" sz="1400" b="1" dirty="0">
                  <a:solidFill>
                    <a:schemeClr val="accent2"/>
                  </a:solidFill>
                </a:rPr>
                <a:t>At 20</a:t>
              </a:r>
              <a:r>
                <a:rPr lang="en-GB" sz="1400" b="1" baseline="30000" dirty="0">
                  <a:solidFill>
                    <a:schemeClr val="accent2"/>
                  </a:solidFill>
                </a:rPr>
                <a:t>0 </a:t>
              </a:r>
              <a:r>
                <a:rPr lang="en-GB" sz="1400" b="1" dirty="0">
                  <a:solidFill>
                    <a:schemeClr val="accent2"/>
                  </a:solidFill>
                </a:rPr>
                <a:t>C</a:t>
              </a:r>
            </a:p>
          </p:txBody>
        </p:sp>
        <p:grpSp>
          <p:nvGrpSpPr>
            <p:cNvPr id="5" name="Group 1045"/>
            <p:cNvGrpSpPr>
              <a:grpSpLocks/>
            </p:cNvGrpSpPr>
            <p:nvPr/>
          </p:nvGrpSpPr>
          <p:grpSpPr bwMode="auto">
            <a:xfrm>
              <a:off x="1066800" y="1125538"/>
              <a:ext cx="2362200" cy="2151062"/>
              <a:chOff x="672" y="709"/>
              <a:chExt cx="1488" cy="1355"/>
            </a:xfrm>
            <a:grpFill/>
          </p:grpSpPr>
          <p:grpSp>
            <p:nvGrpSpPr>
              <p:cNvPr id="6" name="Group 1043"/>
              <p:cNvGrpSpPr>
                <a:grpSpLocks/>
              </p:cNvGrpSpPr>
              <p:nvPr/>
            </p:nvGrpSpPr>
            <p:grpSpPr bwMode="auto">
              <a:xfrm>
                <a:off x="1200" y="1200"/>
                <a:ext cx="288" cy="864"/>
                <a:chOff x="3456" y="1248"/>
                <a:chExt cx="288" cy="864"/>
              </a:xfrm>
              <a:grpFill/>
            </p:grpSpPr>
            <p:grpSp>
              <p:nvGrpSpPr>
                <p:cNvPr id="7" name="Group 1040"/>
                <p:cNvGrpSpPr>
                  <a:grpSpLocks/>
                </p:cNvGrpSpPr>
                <p:nvPr/>
              </p:nvGrpSpPr>
              <p:grpSpPr bwMode="auto">
                <a:xfrm>
                  <a:off x="3456" y="1776"/>
                  <a:ext cx="288" cy="336"/>
                  <a:chOff x="3456" y="1776"/>
                  <a:chExt cx="288" cy="336"/>
                </a:xfrm>
                <a:grpFill/>
              </p:grpSpPr>
              <p:grpSp>
                <p:nvGrpSpPr>
                  <p:cNvPr id="8" name="Group 1039"/>
                  <p:cNvGrpSpPr>
                    <a:grpSpLocks/>
                  </p:cNvGrpSpPr>
                  <p:nvPr/>
                </p:nvGrpSpPr>
                <p:grpSpPr bwMode="auto">
                  <a:xfrm>
                    <a:off x="3456" y="1776"/>
                    <a:ext cx="240" cy="336"/>
                    <a:chOff x="3456" y="1776"/>
                    <a:chExt cx="240" cy="336"/>
                  </a:xfrm>
                  <a:grpFill/>
                </p:grpSpPr>
                <p:sp>
                  <p:nvSpPr>
                    <p:cNvPr id="19" name="Oval 1032"/>
                    <p:cNvSpPr>
                      <a:spLocks noChangeArrowheads="1"/>
                    </p:cNvSpPr>
                    <p:nvPr/>
                  </p:nvSpPr>
                  <p:spPr bwMode="auto">
                    <a:xfrm>
                      <a:off x="3456" y="1776"/>
                      <a:ext cx="96" cy="336"/>
                    </a:xfrm>
                    <a:prstGeom prst="ellipse">
                      <a:avLst/>
                    </a:prstGeom>
                    <a:grpFill/>
                    <a:ln w="38100">
                      <a:solidFill>
                        <a:srgbClr val="FF3300"/>
                      </a:solidFill>
                      <a:round/>
                      <a:headEnd/>
                      <a:tailEnd/>
                    </a:ln>
                  </p:spPr>
                  <p:txBody>
                    <a:bodyPr wrap="none" anchor="ctr"/>
                    <a:lstStyle/>
                    <a:p>
                      <a:endParaRPr lang="en-AU"/>
                    </a:p>
                  </p:txBody>
                </p:sp>
                <p:sp>
                  <p:nvSpPr>
                    <p:cNvPr id="20" name="Oval 1033"/>
                    <p:cNvSpPr>
                      <a:spLocks noChangeArrowheads="1"/>
                    </p:cNvSpPr>
                    <p:nvPr/>
                  </p:nvSpPr>
                  <p:spPr bwMode="auto">
                    <a:xfrm>
                      <a:off x="3504" y="1776"/>
                      <a:ext cx="96" cy="336"/>
                    </a:xfrm>
                    <a:prstGeom prst="ellipse">
                      <a:avLst/>
                    </a:prstGeom>
                    <a:grpFill/>
                    <a:ln w="38100">
                      <a:solidFill>
                        <a:srgbClr val="FF3300"/>
                      </a:solidFill>
                      <a:round/>
                      <a:headEnd/>
                      <a:tailEnd/>
                    </a:ln>
                  </p:spPr>
                  <p:txBody>
                    <a:bodyPr wrap="none" anchor="ctr"/>
                    <a:lstStyle/>
                    <a:p>
                      <a:endParaRPr lang="en-AU"/>
                    </a:p>
                  </p:txBody>
                </p:sp>
                <p:sp>
                  <p:nvSpPr>
                    <p:cNvPr id="21" name="Oval 1034"/>
                    <p:cNvSpPr>
                      <a:spLocks noChangeArrowheads="1"/>
                    </p:cNvSpPr>
                    <p:nvPr/>
                  </p:nvSpPr>
                  <p:spPr bwMode="auto">
                    <a:xfrm>
                      <a:off x="3552" y="1776"/>
                      <a:ext cx="96" cy="336"/>
                    </a:xfrm>
                    <a:prstGeom prst="ellipse">
                      <a:avLst/>
                    </a:prstGeom>
                    <a:grpFill/>
                    <a:ln w="38100">
                      <a:solidFill>
                        <a:srgbClr val="FF3300"/>
                      </a:solidFill>
                      <a:round/>
                      <a:headEnd/>
                      <a:tailEnd/>
                    </a:ln>
                  </p:spPr>
                  <p:txBody>
                    <a:bodyPr wrap="none" anchor="ctr"/>
                    <a:lstStyle/>
                    <a:p>
                      <a:endParaRPr lang="en-AU"/>
                    </a:p>
                  </p:txBody>
                </p:sp>
                <p:sp>
                  <p:nvSpPr>
                    <p:cNvPr id="22" name="Oval 1035"/>
                    <p:cNvSpPr>
                      <a:spLocks noChangeArrowheads="1"/>
                    </p:cNvSpPr>
                    <p:nvPr/>
                  </p:nvSpPr>
                  <p:spPr bwMode="auto">
                    <a:xfrm>
                      <a:off x="3600" y="1776"/>
                      <a:ext cx="96" cy="336"/>
                    </a:xfrm>
                    <a:prstGeom prst="ellipse">
                      <a:avLst/>
                    </a:prstGeom>
                    <a:grpFill/>
                    <a:ln w="38100">
                      <a:solidFill>
                        <a:srgbClr val="FF3300"/>
                      </a:solidFill>
                      <a:round/>
                      <a:headEnd/>
                      <a:tailEnd/>
                    </a:ln>
                  </p:spPr>
                  <p:txBody>
                    <a:bodyPr wrap="none" anchor="ctr"/>
                    <a:lstStyle/>
                    <a:p>
                      <a:endParaRPr lang="en-AU"/>
                    </a:p>
                  </p:txBody>
                </p:sp>
              </p:grpSp>
              <p:sp>
                <p:nvSpPr>
                  <p:cNvPr id="18" name="Oval 1036"/>
                  <p:cNvSpPr>
                    <a:spLocks noChangeArrowheads="1"/>
                  </p:cNvSpPr>
                  <p:nvPr/>
                </p:nvSpPr>
                <p:spPr bwMode="auto">
                  <a:xfrm>
                    <a:off x="3648" y="1776"/>
                    <a:ext cx="96" cy="336"/>
                  </a:xfrm>
                  <a:prstGeom prst="ellipse">
                    <a:avLst/>
                  </a:prstGeom>
                  <a:grpFill/>
                  <a:ln w="38100">
                    <a:solidFill>
                      <a:srgbClr val="FF3300"/>
                    </a:solidFill>
                    <a:round/>
                    <a:headEnd/>
                    <a:tailEnd/>
                  </a:ln>
                </p:spPr>
                <p:txBody>
                  <a:bodyPr wrap="none" anchor="ctr"/>
                  <a:lstStyle/>
                  <a:p>
                    <a:endParaRPr lang="en-AU"/>
                  </a:p>
                </p:txBody>
              </p:sp>
            </p:grpSp>
            <p:sp>
              <p:nvSpPr>
                <p:cNvPr id="15" name="Line 1041"/>
                <p:cNvSpPr>
                  <a:spLocks noChangeShapeType="1"/>
                </p:cNvSpPr>
                <p:nvPr/>
              </p:nvSpPr>
              <p:spPr bwMode="auto">
                <a:xfrm flipV="1">
                  <a:off x="3456" y="1248"/>
                  <a:ext cx="0" cy="864"/>
                </a:xfrm>
                <a:prstGeom prst="line">
                  <a:avLst/>
                </a:prstGeom>
                <a:grpFill/>
                <a:ln w="38100">
                  <a:solidFill>
                    <a:srgbClr val="FF3300"/>
                  </a:solidFill>
                  <a:round/>
                  <a:headEnd/>
                  <a:tailEnd/>
                </a:ln>
              </p:spPr>
              <p:txBody>
                <a:bodyPr/>
                <a:lstStyle/>
                <a:p>
                  <a:endParaRPr lang="en-AU"/>
                </a:p>
              </p:txBody>
            </p:sp>
            <p:sp>
              <p:nvSpPr>
                <p:cNvPr id="16" name="Line 1042"/>
                <p:cNvSpPr>
                  <a:spLocks noChangeShapeType="1"/>
                </p:cNvSpPr>
                <p:nvPr/>
              </p:nvSpPr>
              <p:spPr bwMode="auto">
                <a:xfrm flipV="1">
                  <a:off x="3744" y="1248"/>
                  <a:ext cx="0" cy="864"/>
                </a:xfrm>
                <a:prstGeom prst="line">
                  <a:avLst/>
                </a:prstGeom>
                <a:grpFill/>
                <a:ln w="38100">
                  <a:solidFill>
                    <a:srgbClr val="FF3300"/>
                  </a:solidFill>
                  <a:round/>
                  <a:headEnd/>
                  <a:tailEnd/>
                </a:ln>
              </p:spPr>
              <p:txBody>
                <a:bodyPr/>
                <a:lstStyle/>
                <a:p>
                  <a:endParaRPr lang="en-AU"/>
                </a:p>
              </p:txBody>
            </p:sp>
          </p:grpSp>
          <p:sp>
            <p:nvSpPr>
              <p:cNvPr id="13" name="Text Box 1044"/>
              <p:cNvSpPr txBox="1">
                <a:spLocks noChangeArrowheads="1"/>
              </p:cNvSpPr>
              <p:nvPr/>
            </p:nvSpPr>
            <p:spPr bwMode="auto">
              <a:xfrm>
                <a:off x="672" y="709"/>
                <a:ext cx="1488" cy="443"/>
              </a:xfrm>
              <a:prstGeom prst="rect">
                <a:avLst/>
              </a:prstGeom>
              <a:grpFill/>
              <a:ln w="9525">
                <a:noFill/>
                <a:miter lim="800000"/>
                <a:headEnd/>
                <a:tailEnd/>
              </a:ln>
            </p:spPr>
            <p:txBody>
              <a:bodyPr wrap="square">
                <a:spAutoFit/>
              </a:bodyPr>
              <a:lstStyle/>
              <a:p>
                <a:pPr algn="ctr">
                  <a:spcBef>
                    <a:spcPct val="50000"/>
                  </a:spcBef>
                </a:pPr>
                <a:r>
                  <a:rPr lang="en-GB" sz="1600" b="1" dirty="0">
                    <a:solidFill>
                      <a:srgbClr val="FF0000"/>
                    </a:solidFill>
                  </a:rPr>
                  <a:t>2 kW</a:t>
                </a:r>
              </a:p>
              <a:p>
                <a:pPr algn="ctr">
                  <a:spcBef>
                    <a:spcPct val="50000"/>
                  </a:spcBef>
                </a:pPr>
                <a:r>
                  <a:rPr lang="en-GB" sz="1600" b="1" dirty="0">
                    <a:solidFill>
                      <a:srgbClr val="FF0000"/>
                    </a:solidFill>
                  </a:rPr>
                  <a:t> immersion heater</a:t>
                </a:r>
              </a:p>
            </p:txBody>
          </p:sp>
        </p:grpSp>
      </p:grpSp>
    </p:spTree>
    <p:extLst>
      <p:ext uri="{BB962C8B-B14F-4D97-AF65-F5344CB8AC3E}">
        <p14:creationId xmlns:p14="http://schemas.microsoft.com/office/powerpoint/2010/main" val="408018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822325"/>
          </a:xfrm>
        </p:spPr>
        <p:txBody>
          <a:bodyPr/>
          <a:lstStyle/>
          <a:p>
            <a:r>
              <a:rPr lang="en-AU" dirty="0"/>
              <a:t>Example 1.3c</a:t>
            </a:r>
          </a:p>
        </p:txBody>
      </p:sp>
      <p:sp>
        <p:nvSpPr>
          <p:cNvPr id="3" name="Content Placeholder 2"/>
          <p:cNvSpPr>
            <a:spLocks noGrp="1"/>
          </p:cNvSpPr>
          <p:nvPr>
            <p:ph idx="1"/>
          </p:nvPr>
        </p:nvSpPr>
        <p:spPr>
          <a:xfrm>
            <a:off x="457200" y="822325"/>
            <a:ext cx="8219256" cy="2454275"/>
          </a:xfrm>
          <a:solidFill>
            <a:schemeClr val="accent6">
              <a:lumMod val="50000"/>
            </a:schemeClr>
          </a:solidFill>
        </p:spPr>
        <p:txBody>
          <a:bodyPr/>
          <a:lstStyle/>
          <a:p>
            <a:pPr marL="0" indent="0">
              <a:buNone/>
            </a:pPr>
            <a:r>
              <a:rPr lang="en-AU" sz="2800" dirty="0"/>
              <a:t>The two disk brakes of a 600 kg motorbike each have a mass of 1 kg. The motorbike brakes to a stop from 30 ms</a:t>
            </a:r>
            <a:r>
              <a:rPr lang="en-AU" sz="2800" baseline="30000" dirty="0"/>
              <a:t>-1</a:t>
            </a:r>
            <a:r>
              <a:rPr lang="en-AU" sz="2800" dirty="0"/>
              <a:t>. If 50% of the bike’s Kinetic energy is transferred to the disks, calculate their rise in temperature. c = 500 J kg</a:t>
            </a:r>
            <a:r>
              <a:rPr lang="en-AU" sz="2800" baseline="30000" dirty="0"/>
              <a:t>-1</a:t>
            </a:r>
            <a:r>
              <a:rPr lang="en-AU" sz="2800" dirty="0"/>
              <a:t> K</a:t>
            </a:r>
            <a:r>
              <a:rPr lang="en-AU" sz="2800" baseline="30000" dirty="0"/>
              <a:t>-1</a:t>
            </a:r>
            <a:r>
              <a:rPr lang="en-AU" sz="2800" dirty="0"/>
              <a:t>?</a:t>
            </a:r>
          </a:p>
        </p:txBody>
      </p:sp>
      <p:sp>
        <p:nvSpPr>
          <p:cNvPr id="25" name="Content Placeholder 2"/>
          <p:cNvSpPr txBox="1">
            <a:spLocks/>
          </p:cNvSpPr>
          <p:nvPr/>
        </p:nvSpPr>
        <p:spPr bwMode="auto">
          <a:xfrm>
            <a:off x="457200" y="3140968"/>
            <a:ext cx="8219256" cy="2736304"/>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Solution</a:t>
            </a:r>
          </a:p>
          <a:p>
            <a:pPr marL="342900" lvl="0" indent="-342900" eaLnBrk="1" hangingPunct="1">
              <a:spcBef>
                <a:spcPct val="20000"/>
              </a:spcBef>
              <a:buClr>
                <a:schemeClr val="hlink"/>
              </a:buCl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50%</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of </a:t>
            </a:r>
            <a:r>
              <a:rPr kumimoji="0" lang="en-AU" sz="2800" b="0" i="0" u="none" strike="noStrike" kern="0" cap="none" spc="0" normalizeH="0" noProof="0" dirty="0" err="1">
                <a:ln>
                  <a:noFill/>
                </a:ln>
                <a:solidFill>
                  <a:schemeClr val="tx1"/>
                </a:solidFill>
                <a:effectLst>
                  <a:outerShdw blurRad="38100" dist="38100" dir="2700000" algn="tl">
                    <a:srgbClr val="000000"/>
                  </a:outerShdw>
                </a:effectLst>
                <a:uLnTx/>
                <a:uFillTx/>
                <a:latin typeface="+mn-lt"/>
                <a:ea typeface="+mn-ea"/>
                <a:cs typeface="+mn-cs"/>
              </a:rPr>
              <a:t>E</a:t>
            </a:r>
            <a:r>
              <a:rPr kumimoji="0" lang="en-AU" sz="2800" b="0" i="0" u="none" strike="noStrike" kern="0" cap="none" spc="0" normalizeH="0" baseline="-25000" noProof="0" dirty="0" err="1">
                <a:ln>
                  <a:noFill/>
                </a:ln>
                <a:solidFill>
                  <a:schemeClr val="tx1"/>
                </a:solidFill>
                <a:effectLst>
                  <a:outerShdw blurRad="38100" dist="38100" dir="2700000" algn="tl">
                    <a:srgbClr val="000000"/>
                  </a:outerShdw>
                </a:effectLst>
                <a:uLnTx/>
                <a:uFillTx/>
                <a:latin typeface="+mn-lt"/>
                <a:ea typeface="+mn-ea"/>
                <a:cs typeface="+mn-cs"/>
              </a:rPr>
              <a:t>k</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of bike = Heat energy of brakes</a:t>
            </a:r>
            <a:endParaRPr lang="en-AU" sz="2800" kern="0" dirty="0">
              <a:effectLst>
                <a:outerShdw blurRad="38100" dist="38100" dir="2700000" algn="tl">
                  <a:srgbClr val="000000"/>
                </a:outerShdw>
              </a:effectLst>
              <a:latin typeface="+mn-lt"/>
            </a:endParaRPr>
          </a:p>
          <a:p>
            <a:pPr marL="342900" lvl="0" indent="-342900" eaLnBrk="1" hangingPunct="1">
              <a:spcBef>
                <a:spcPct val="20000"/>
              </a:spcBef>
              <a:buClr>
                <a:schemeClr val="hlink"/>
              </a:buClr>
            </a:pPr>
            <a:r>
              <a:rPr lang="en-AU" sz="2800" kern="0" baseline="0" dirty="0">
                <a:effectLst>
                  <a:outerShdw blurRad="38100" dist="38100" dir="2700000" algn="tl">
                    <a:srgbClr val="000000"/>
                  </a:outerShdw>
                </a:effectLst>
                <a:latin typeface="+mn-lt"/>
              </a:rPr>
              <a:t>	     50%</a:t>
            </a:r>
            <a:r>
              <a:rPr lang="en-AU" sz="2800" kern="0" dirty="0">
                <a:effectLst>
                  <a:outerShdw blurRad="38100" dist="38100" dir="2700000" algn="tl">
                    <a:srgbClr val="000000"/>
                  </a:outerShdw>
                </a:effectLst>
                <a:latin typeface="+mn-lt"/>
              </a:rPr>
              <a:t> </a:t>
            </a:r>
            <a:r>
              <a:rPr lang="en-AU" sz="2800" kern="0" dirty="0">
                <a:effectLst>
                  <a:outerShdw blurRad="38100" dist="38100" dir="2700000" algn="tl">
                    <a:srgbClr val="000000"/>
                  </a:outerShdw>
                </a:effectLst>
              </a:rPr>
              <a:t>×</a:t>
            </a:r>
            <a:r>
              <a:rPr lang="en-AU" sz="2800" kern="0" dirty="0">
                <a:effectLst>
                  <a:outerShdw blurRad="38100" dist="38100" dir="2700000" algn="tl">
                    <a:srgbClr val="000000"/>
                  </a:outerShdw>
                </a:effectLst>
                <a:latin typeface="+mn-lt"/>
              </a:rPr>
              <a:t> ½ × m</a:t>
            </a:r>
            <a:r>
              <a:rPr lang="en-AU" sz="2800" kern="0" dirty="0">
                <a:effectLst>
                  <a:outerShdw blurRad="38100" dist="38100" dir="2700000" algn="tl">
                    <a:srgbClr val="000000"/>
                  </a:outerShdw>
                </a:effectLst>
              </a:rPr>
              <a:t> ×</a:t>
            </a:r>
            <a:r>
              <a:rPr lang="en-AU" sz="2800" kern="0" dirty="0">
                <a:effectLst>
                  <a:outerShdw blurRad="38100" dist="38100" dir="2700000" algn="tl">
                    <a:srgbClr val="000000"/>
                  </a:outerShdw>
                </a:effectLst>
                <a:latin typeface="+mn-lt"/>
              </a:rPr>
              <a:t> v</a:t>
            </a:r>
            <a:r>
              <a:rPr lang="en-AU" sz="2800" kern="0" baseline="30000" dirty="0">
                <a:effectLst>
                  <a:outerShdw blurRad="38100" dist="38100" dir="2700000" algn="tl">
                    <a:srgbClr val="000000"/>
                  </a:outerShdw>
                </a:effectLst>
                <a:latin typeface="+mn-lt"/>
              </a:rPr>
              <a:t>2</a:t>
            </a:r>
            <a:r>
              <a:rPr lang="en-AU" sz="2800" kern="0" dirty="0">
                <a:effectLst>
                  <a:outerShdw blurRad="38100" dist="38100" dir="2700000" algn="tl">
                    <a:srgbClr val="000000"/>
                  </a:outerShdw>
                </a:effectLst>
                <a:latin typeface="+mn-lt"/>
              </a:rPr>
              <a:t> = m </a:t>
            </a:r>
            <a:r>
              <a:rPr lang="en-AU" sz="2800" kern="0" dirty="0">
                <a:effectLst>
                  <a:outerShdw blurRad="38100" dist="38100" dir="2700000" algn="tl">
                    <a:srgbClr val="000000"/>
                  </a:outerShdw>
                </a:effectLst>
              </a:rPr>
              <a:t>× </a:t>
            </a:r>
            <a:r>
              <a:rPr lang="en-AU" sz="2800" kern="0" dirty="0">
                <a:effectLst>
                  <a:outerShdw blurRad="38100" dist="38100" dir="2700000" algn="tl">
                    <a:srgbClr val="000000"/>
                  </a:outerShdw>
                </a:effectLst>
                <a:latin typeface="+mn-lt"/>
              </a:rPr>
              <a:t>c</a:t>
            </a:r>
            <a:r>
              <a:rPr lang="en-AU" sz="2800" kern="0" dirty="0">
                <a:effectLst>
                  <a:outerShdw blurRad="38100" dist="38100" dir="2700000" algn="tl">
                    <a:srgbClr val="000000"/>
                  </a:outerShdw>
                </a:effectLst>
              </a:rPr>
              <a:t> × </a:t>
            </a:r>
            <a:r>
              <a:rPr lang="en-AU" sz="2800" kern="0" dirty="0">
                <a:effectLst>
                  <a:outerShdw blurRad="38100" dist="38100" dir="2700000" algn="tl">
                    <a:srgbClr val="000000"/>
                  </a:outerShdw>
                </a:effectLst>
                <a:latin typeface="+mn-lt"/>
              </a:rPr>
              <a:t>∆T</a:t>
            </a:r>
          </a:p>
          <a:p>
            <a:pPr marL="342900" lvl="0" indent="-342900" eaLnBrk="1" hangingPunct="1">
              <a:spcBef>
                <a:spcPct val="20000"/>
              </a:spcBef>
              <a:buClr>
                <a:schemeClr val="hlink"/>
              </a:buClr>
            </a:pPr>
            <a:r>
              <a:rPr lang="en-AU" sz="2800" kern="0" dirty="0">
                <a:effectLst>
                  <a:outerShdw blurRad="38100" dist="38100" dir="2700000" algn="tl">
                    <a:srgbClr val="000000"/>
                  </a:outerShdw>
                </a:effectLst>
                <a:latin typeface="+mn-lt"/>
              </a:rPr>
              <a:t>	50% </a:t>
            </a:r>
            <a:r>
              <a:rPr lang="en-AU" sz="2800" kern="0" dirty="0">
                <a:effectLst>
                  <a:outerShdw blurRad="38100" dist="38100" dir="2700000" algn="tl">
                    <a:srgbClr val="000000"/>
                  </a:outerShdw>
                </a:effectLst>
              </a:rPr>
              <a:t>× ½ × 600 × 30</a:t>
            </a:r>
            <a:r>
              <a:rPr lang="en-AU" sz="2800" kern="0" baseline="30000" dirty="0">
                <a:effectLst>
                  <a:outerShdw blurRad="38100" dist="38100" dir="2700000" algn="tl">
                    <a:srgbClr val="000000"/>
                  </a:outerShdw>
                </a:effectLst>
              </a:rPr>
              <a:t>2</a:t>
            </a:r>
            <a:r>
              <a:rPr lang="en-AU" sz="2800" kern="0" dirty="0">
                <a:effectLst>
                  <a:outerShdw blurRad="38100" dist="38100" dir="2700000" algn="tl">
                    <a:srgbClr val="000000"/>
                  </a:outerShdw>
                </a:effectLst>
              </a:rPr>
              <a:t> = </a:t>
            </a:r>
            <a:r>
              <a:rPr lang="en-AU" sz="2800" kern="0" dirty="0">
                <a:effectLst>
                  <a:outerShdw blurRad="38100" dist="38100" dir="2700000" algn="tl">
                    <a:srgbClr val="000000"/>
                  </a:outerShdw>
                </a:effectLst>
                <a:latin typeface="+mn-lt"/>
              </a:rPr>
              <a:t>2 </a:t>
            </a:r>
            <a:r>
              <a:rPr lang="en-AU" sz="2800" kern="0" dirty="0">
                <a:effectLst>
                  <a:outerShdw blurRad="38100" dist="38100" dir="2700000" algn="tl">
                    <a:srgbClr val="000000"/>
                  </a:outerShdw>
                </a:effectLst>
              </a:rPr>
              <a:t>×</a:t>
            </a:r>
            <a:r>
              <a:rPr lang="en-AU" sz="2800" kern="0" dirty="0">
                <a:effectLst>
                  <a:outerShdw blurRad="38100" dist="38100" dir="2700000" algn="tl">
                    <a:srgbClr val="000000"/>
                  </a:outerShdw>
                </a:effectLst>
                <a:latin typeface="+mn-lt"/>
              </a:rPr>
              <a:t> 500 </a:t>
            </a:r>
            <a:r>
              <a:rPr lang="en-AU" sz="2800" kern="0" dirty="0">
                <a:effectLst>
                  <a:outerShdw blurRad="38100" dist="38100" dir="2700000" algn="tl">
                    <a:srgbClr val="000000"/>
                  </a:outerShdw>
                </a:effectLst>
              </a:rPr>
              <a:t>×</a:t>
            </a:r>
            <a:r>
              <a:rPr lang="en-AU" sz="2800" kern="0" dirty="0">
                <a:effectLst>
                  <a:outerShdw blurRad="38100" dist="38100" dir="2700000" algn="tl">
                    <a:srgbClr val="000000"/>
                  </a:outerShdw>
                </a:effectLst>
                <a:latin typeface="+mn-lt"/>
              </a:rPr>
              <a:t> </a:t>
            </a:r>
            <a:r>
              <a:rPr lang="en-AU" sz="2800" kern="0" dirty="0">
                <a:effectLst>
                  <a:outerShdw blurRad="38100" dist="38100" dir="2700000" algn="tl">
                    <a:srgbClr val="000000"/>
                  </a:outerShdw>
                </a:effectLst>
              </a:rPr>
              <a:t>∆T</a:t>
            </a:r>
            <a:endParaRPr lang="en-AU" sz="2800" kern="0" dirty="0">
              <a:effectLst>
                <a:outerShdw blurRad="38100" dist="38100" dir="2700000" algn="tl">
                  <a:srgbClr val="000000"/>
                </a:outerShdw>
              </a:effectLst>
              <a:latin typeface="+mn-lt"/>
            </a:endParaRPr>
          </a:p>
          <a:p>
            <a:pPr marL="342900" lvl="0" indent="-342900" eaLnBrk="1" hangingPunct="1">
              <a:spcBef>
                <a:spcPct val="20000"/>
              </a:spcBef>
              <a:buClr>
                <a:schemeClr val="hlink"/>
              </a:buClr>
            </a:pPr>
            <a:r>
              <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	                             </a:t>
            </a:r>
            <a:r>
              <a:rPr lang="en-AU" sz="2800" kern="0" dirty="0">
                <a:effectLst>
                  <a:outerShdw blurRad="38100" dist="38100" dir="2700000" algn="tl">
                    <a:srgbClr val="000000"/>
                  </a:outerShdw>
                </a:effectLst>
              </a:rPr>
              <a:t>∆T</a:t>
            </a:r>
            <a:r>
              <a:rPr kumimoji="0" lang="en-AU" sz="2800" b="0" i="0" u="none" strike="noStrike" kern="0" cap="none" spc="0" normalizeH="0" noProof="0" dirty="0">
                <a:ln>
                  <a:noFill/>
                </a:ln>
                <a:solidFill>
                  <a:schemeClr val="tx1"/>
                </a:solidFill>
                <a:effectLst>
                  <a:outerShdw blurRad="38100" dist="38100" dir="2700000" algn="tl">
                    <a:srgbClr val="000000"/>
                  </a:outerShdw>
                </a:effectLst>
                <a:uLnTx/>
                <a:uFillTx/>
                <a:latin typeface="+mn-lt"/>
                <a:ea typeface="+mn-ea"/>
                <a:cs typeface="+mn-cs"/>
              </a:rPr>
              <a:t>  = 135 K</a:t>
            </a:r>
            <a:endParaRPr kumimoji="0" lang="en-AU"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spTree>
    <p:extLst>
      <p:ext uri="{BB962C8B-B14F-4D97-AF65-F5344CB8AC3E}">
        <p14:creationId xmlns:p14="http://schemas.microsoft.com/office/powerpoint/2010/main" val="107892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457200" y="838200"/>
            <a:ext cx="8388350" cy="4895056"/>
          </a:xfrm>
          <a:solidFill>
            <a:schemeClr val="accent6">
              <a:lumMod val="50000"/>
            </a:schemeClr>
          </a:solidFill>
        </p:spPr>
        <p:txBody>
          <a:bodyPr/>
          <a:lstStyle/>
          <a:p>
            <a:pPr>
              <a:spcAft>
                <a:spcPts val="1800"/>
              </a:spcAft>
              <a:buNone/>
            </a:pPr>
            <a:r>
              <a:rPr lang="en-AU" dirty="0"/>
              <a:t>A 0.650 kg block of copper metal is initially heated to 100 </a:t>
            </a:r>
            <a:r>
              <a:rPr lang="en-AU" baseline="30000" dirty="0"/>
              <a:t>o</a:t>
            </a:r>
            <a:r>
              <a:rPr lang="en-AU" dirty="0"/>
              <a:t>C (in boiling water), and then placed into 500 g of cold water at        15 </a:t>
            </a:r>
            <a:r>
              <a:rPr lang="en-AU" baseline="30000" dirty="0" err="1"/>
              <a:t>o</a:t>
            </a:r>
            <a:r>
              <a:rPr lang="en-AU" dirty="0" err="1"/>
              <a:t>C</a:t>
            </a:r>
            <a:r>
              <a:rPr lang="en-AU" dirty="0"/>
              <a:t> (without the boiling water). </a:t>
            </a:r>
          </a:p>
          <a:p>
            <a:pPr>
              <a:spcAft>
                <a:spcPts val="1800"/>
              </a:spcAft>
              <a:buNone/>
            </a:pPr>
            <a:r>
              <a:rPr lang="en-AU" dirty="0"/>
              <a:t>Assuming no heat is lost to the surroundings, determine the final temperature of the copper and the water. </a:t>
            </a:r>
          </a:p>
          <a:p>
            <a:pPr>
              <a:spcAft>
                <a:spcPts val="1800"/>
              </a:spcAft>
              <a:buNone/>
            </a:pPr>
            <a:r>
              <a:rPr lang="en-AU" dirty="0"/>
              <a:t>	c</a:t>
            </a:r>
            <a:r>
              <a:rPr lang="en-AU" baseline="-25000" dirty="0"/>
              <a:t>c</a:t>
            </a:r>
            <a:r>
              <a:rPr lang="en-AU" dirty="0"/>
              <a:t> = 390 J kg</a:t>
            </a:r>
            <a:r>
              <a:rPr lang="en-AU" baseline="30000" dirty="0"/>
              <a:t>-1</a:t>
            </a:r>
            <a:r>
              <a:rPr lang="en-AU" dirty="0"/>
              <a:t> K</a:t>
            </a:r>
            <a:r>
              <a:rPr lang="en-AU" baseline="30000" dirty="0"/>
              <a:t>-1</a:t>
            </a:r>
            <a:r>
              <a:rPr lang="en-AU" dirty="0"/>
              <a:t> </a:t>
            </a:r>
            <a:r>
              <a:rPr lang="en-AU" dirty="0" err="1"/>
              <a:t>c</a:t>
            </a:r>
            <a:r>
              <a:rPr lang="en-AU" baseline="-25000" dirty="0" err="1"/>
              <a:t>w</a:t>
            </a:r>
            <a:r>
              <a:rPr lang="en-AU" dirty="0"/>
              <a:t> = 4180 J kg</a:t>
            </a:r>
            <a:r>
              <a:rPr lang="en-AU" baseline="30000" dirty="0"/>
              <a:t>-1</a:t>
            </a:r>
            <a:r>
              <a:rPr lang="en-AU" dirty="0"/>
              <a:t> K</a:t>
            </a:r>
            <a:r>
              <a:rPr lang="en-AU" baseline="30000" dirty="0"/>
              <a:t>-1</a:t>
            </a:r>
            <a:r>
              <a:rPr lang="en-AU" dirty="0"/>
              <a:t> </a:t>
            </a:r>
          </a:p>
          <a:p>
            <a:pPr>
              <a:buNone/>
            </a:pPr>
            <a:endParaRPr lang="en-AU" dirty="0"/>
          </a:p>
        </p:txBody>
      </p:sp>
    </p:spTree>
    <p:extLst>
      <p:ext uri="{BB962C8B-B14F-4D97-AF65-F5344CB8AC3E}">
        <p14:creationId xmlns:p14="http://schemas.microsoft.com/office/powerpoint/2010/main" val="3927065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838200" y="838200"/>
            <a:ext cx="8007350" cy="1295400"/>
          </a:xfrm>
        </p:spPr>
        <p:txBody>
          <a:bodyPr/>
          <a:lstStyle/>
          <a:p>
            <a:pPr>
              <a:buNone/>
            </a:pPr>
            <a:r>
              <a:rPr lang="en-AU" dirty="0"/>
              <a:t>Step 1: Draw a diagram representing the information.</a:t>
            </a:r>
          </a:p>
          <a:p>
            <a:pPr>
              <a:buNone/>
            </a:pPr>
            <a:endParaRPr lang="en-AU"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830880"/>
            <a:ext cx="3117328" cy="4941776"/>
          </a:xfrm>
          <a:prstGeom prst="rect">
            <a:avLst/>
          </a:prstGeom>
        </p:spPr>
      </p:pic>
    </p:spTree>
    <p:extLst>
      <p:ext uri="{BB962C8B-B14F-4D97-AF65-F5344CB8AC3E}">
        <p14:creationId xmlns:p14="http://schemas.microsoft.com/office/powerpoint/2010/main" val="372756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r>
              <a:rPr lang="en-US" dirty="0"/>
              <a:t>KINETIC THEORY</a:t>
            </a:r>
          </a:p>
        </p:txBody>
      </p:sp>
      <p:sp>
        <p:nvSpPr>
          <p:cNvPr id="8195" name="Rectangle 3"/>
          <p:cNvSpPr>
            <a:spLocks noGrp="1" noRot="1" noChangeArrowheads="1"/>
          </p:cNvSpPr>
          <p:nvPr>
            <p:ph type="body" idx="1"/>
          </p:nvPr>
        </p:nvSpPr>
        <p:spPr>
          <a:xfrm>
            <a:off x="457200" y="1340768"/>
            <a:ext cx="8291264" cy="5517232"/>
          </a:xfrm>
          <a:solidFill>
            <a:schemeClr val="accent6">
              <a:lumMod val="50000"/>
            </a:schemeClr>
          </a:solidFill>
        </p:spPr>
        <p:txBody>
          <a:bodyPr/>
          <a:lstStyle/>
          <a:p>
            <a:pPr marL="609600" indent="-609600">
              <a:buNone/>
            </a:pPr>
            <a:r>
              <a:rPr lang="en-US" sz="3000" dirty="0"/>
              <a:t>Kinetic Theory applies where heating causes particles, within the material, to gain Kinetic energy (move or vibrate at greater speeds) and gain Potential energy (by moving further from their position of equilibrium).</a:t>
            </a:r>
          </a:p>
          <a:p>
            <a:pPr marL="609600" indent="-609600">
              <a:buNone/>
            </a:pPr>
            <a:endParaRPr lang="en-US" sz="3000" dirty="0"/>
          </a:p>
          <a:p>
            <a:pPr marL="609600" indent="-609600">
              <a:buNone/>
            </a:pPr>
            <a:r>
              <a:rPr lang="en-US" sz="3000" dirty="0"/>
              <a:t>This allows for a change in state to occur                                 (solid → liquid → gas) where there is enough energy added to break the strong inter-particle forces.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838200" y="838200"/>
            <a:ext cx="8007350" cy="1371600"/>
          </a:xfrm>
          <a:solidFill>
            <a:schemeClr val="accent6">
              <a:lumMod val="50000"/>
            </a:schemeClr>
          </a:solidFill>
        </p:spPr>
        <p:txBody>
          <a:bodyPr/>
          <a:lstStyle/>
          <a:p>
            <a:pPr>
              <a:buNone/>
            </a:pPr>
            <a:r>
              <a:rPr lang="en-AU" dirty="0"/>
              <a:t>Step 2: Apply vector to the change in temperature component of the diagram.</a:t>
            </a:r>
          </a:p>
          <a:p>
            <a:pPr>
              <a:buNone/>
            </a:pPr>
            <a:endParaRPr lang="en-AU"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224" y="1916831"/>
            <a:ext cx="3025458" cy="479613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916830"/>
            <a:ext cx="3025457" cy="479613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1" y="1916829"/>
            <a:ext cx="3025458" cy="479613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333" y="1916829"/>
            <a:ext cx="3025458" cy="479613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224" y="1916829"/>
            <a:ext cx="3025458" cy="4796138"/>
          </a:xfrm>
          <a:prstGeom prst="rect">
            <a:avLst/>
          </a:prstGeom>
        </p:spPr>
      </p:pic>
      <p:sp>
        <p:nvSpPr>
          <p:cNvPr id="15" name="Content Placeholder 2"/>
          <p:cNvSpPr txBox="1">
            <a:spLocks/>
          </p:cNvSpPr>
          <p:nvPr/>
        </p:nvSpPr>
        <p:spPr bwMode="auto">
          <a:xfrm>
            <a:off x="3881388" y="1916828"/>
            <a:ext cx="4960987" cy="3744419"/>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eaLnBrk="1" hangingPunct="1">
              <a:buFont typeface="Wingdings" pitchFamily="2" charset="2"/>
              <a:buNone/>
            </a:pPr>
            <a:r>
              <a:rPr lang="en-AU" sz="2600" kern="0" dirty="0"/>
              <a:t>Water increasing from 15</a:t>
            </a:r>
            <a:r>
              <a:rPr lang="en-AU" sz="2600" kern="0" baseline="30000" dirty="0"/>
              <a:t>o</a:t>
            </a:r>
            <a:r>
              <a:rPr lang="en-AU" sz="2600" kern="0" dirty="0"/>
              <a:t>C to </a:t>
            </a:r>
            <a:r>
              <a:rPr lang="en-AU" sz="2600" kern="0" dirty="0" err="1"/>
              <a:t>T</a:t>
            </a:r>
            <a:r>
              <a:rPr lang="en-AU" sz="2600" kern="0" baseline="30000" dirty="0" err="1"/>
              <a:t>o</a:t>
            </a:r>
            <a:r>
              <a:rPr lang="en-AU" sz="2600" kern="0" dirty="0" err="1"/>
              <a:t>C</a:t>
            </a:r>
            <a:endParaRPr lang="en-AU" sz="2600" kern="0" dirty="0"/>
          </a:p>
          <a:p>
            <a:pPr eaLnBrk="1" hangingPunct="1">
              <a:buFont typeface="Wingdings" pitchFamily="2" charset="2"/>
              <a:buNone/>
            </a:pPr>
            <a:r>
              <a:rPr lang="en-AU" sz="2600" kern="0" dirty="0"/>
              <a:t>ΔT = </a:t>
            </a:r>
            <a:r>
              <a:rPr lang="en-AU" sz="2600" kern="0" dirty="0" err="1"/>
              <a:t>T</a:t>
            </a:r>
            <a:r>
              <a:rPr lang="en-AU" sz="2600" kern="0" baseline="-25000" dirty="0" err="1"/>
              <a:t>f</a:t>
            </a:r>
            <a:r>
              <a:rPr lang="en-AU" sz="2600" kern="0" dirty="0"/>
              <a:t> – T</a:t>
            </a:r>
            <a:r>
              <a:rPr lang="en-AU" sz="2600" kern="0" baseline="-25000" dirty="0"/>
              <a:t>i</a:t>
            </a:r>
          </a:p>
          <a:p>
            <a:pPr eaLnBrk="1" hangingPunct="1">
              <a:buFont typeface="Wingdings" pitchFamily="2" charset="2"/>
              <a:buNone/>
            </a:pPr>
            <a:r>
              <a:rPr lang="en-AU" sz="2600" kern="0" dirty="0"/>
              <a:t>	  = T – 15</a:t>
            </a:r>
          </a:p>
          <a:p>
            <a:pPr eaLnBrk="1" hangingPunct="1">
              <a:buNone/>
            </a:pPr>
            <a:r>
              <a:rPr lang="en-AU" sz="2600" kern="0" dirty="0"/>
              <a:t>Copper decreasing from 100</a:t>
            </a:r>
            <a:r>
              <a:rPr lang="en-AU" sz="2600" kern="0" baseline="30000" dirty="0"/>
              <a:t>o</a:t>
            </a:r>
            <a:r>
              <a:rPr lang="en-AU" sz="2600" kern="0" dirty="0"/>
              <a:t>C to </a:t>
            </a:r>
            <a:r>
              <a:rPr lang="en-AU" sz="2600" kern="0" dirty="0" err="1"/>
              <a:t>T</a:t>
            </a:r>
            <a:r>
              <a:rPr lang="en-AU" sz="2600" kern="0" baseline="30000" dirty="0" err="1"/>
              <a:t>o</a:t>
            </a:r>
            <a:r>
              <a:rPr lang="en-AU" sz="2600" kern="0" dirty="0" err="1"/>
              <a:t>C</a:t>
            </a:r>
            <a:endParaRPr lang="en-AU" sz="2600" kern="0" dirty="0"/>
          </a:p>
          <a:p>
            <a:pPr eaLnBrk="1" hangingPunct="1">
              <a:buNone/>
            </a:pPr>
            <a:r>
              <a:rPr lang="en-AU" sz="2600" kern="0" dirty="0"/>
              <a:t>ΔT = </a:t>
            </a:r>
            <a:r>
              <a:rPr lang="en-AU" sz="2600" kern="0" dirty="0" err="1"/>
              <a:t>T</a:t>
            </a:r>
            <a:r>
              <a:rPr lang="en-AU" sz="2600" kern="0" baseline="-25000" dirty="0" err="1"/>
              <a:t>f</a:t>
            </a:r>
            <a:r>
              <a:rPr lang="en-AU" sz="2600" kern="0" dirty="0"/>
              <a:t> – T</a:t>
            </a:r>
            <a:r>
              <a:rPr lang="en-AU" sz="2600" kern="0" baseline="-25000" dirty="0"/>
              <a:t>i</a:t>
            </a:r>
          </a:p>
          <a:p>
            <a:pPr eaLnBrk="1" hangingPunct="1">
              <a:buNone/>
            </a:pPr>
            <a:r>
              <a:rPr lang="en-AU" sz="2600" kern="0" dirty="0"/>
              <a:t>	  = T – 100</a:t>
            </a:r>
          </a:p>
          <a:p>
            <a:pPr eaLnBrk="1" hangingPunct="1">
              <a:buFont typeface="Wingdings" pitchFamily="2" charset="2"/>
              <a:buNone/>
            </a:pPr>
            <a:endParaRPr lang="en-AU" sz="2600" kern="0" dirty="0"/>
          </a:p>
        </p:txBody>
      </p:sp>
    </p:spTree>
    <p:extLst>
      <p:ext uri="{BB962C8B-B14F-4D97-AF65-F5344CB8AC3E}">
        <p14:creationId xmlns:p14="http://schemas.microsoft.com/office/powerpoint/2010/main" val="28831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838200" y="685800"/>
            <a:ext cx="8305800" cy="6019800"/>
          </a:xfrm>
          <a:solidFill>
            <a:schemeClr val="accent6">
              <a:lumMod val="50000"/>
            </a:schemeClr>
          </a:solidFill>
        </p:spPr>
        <p:txBody>
          <a:bodyPr/>
          <a:lstStyle/>
          <a:p>
            <a:pPr>
              <a:buNone/>
            </a:pPr>
            <a:r>
              <a:rPr lang="en-AU" sz="2800" dirty="0"/>
              <a:t>Step 3: Understanding thermal equilibrium.</a:t>
            </a:r>
          </a:p>
          <a:p>
            <a:pPr>
              <a:buNone/>
            </a:pPr>
            <a:endParaRPr lang="en-AU" sz="2800" dirty="0"/>
          </a:p>
          <a:p>
            <a:pPr>
              <a:buNone/>
            </a:pPr>
            <a:r>
              <a:rPr lang="en-AU" sz="2800" dirty="0"/>
              <a:t>Heat loss by copper + Heat gained by water = 0</a:t>
            </a:r>
          </a:p>
          <a:p>
            <a:pPr>
              <a:buNone/>
            </a:pPr>
            <a:r>
              <a:rPr lang="en-AU" sz="2800" dirty="0"/>
              <a:t>This states that the </a:t>
            </a:r>
            <a:r>
              <a:rPr lang="en-AU" sz="2800" b="1" dirty="0">
                <a:solidFill>
                  <a:srgbClr val="FFC000"/>
                </a:solidFill>
              </a:rPr>
              <a:t>loss + gain</a:t>
            </a:r>
            <a:r>
              <a:rPr lang="en-AU" sz="2800" dirty="0"/>
              <a:t> must </a:t>
            </a:r>
            <a:r>
              <a:rPr lang="en-AU" sz="2800" b="1" dirty="0">
                <a:solidFill>
                  <a:srgbClr val="FFC000"/>
                </a:solidFill>
              </a:rPr>
              <a:t>equal out</a:t>
            </a:r>
          </a:p>
          <a:p>
            <a:pPr>
              <a:buNone/>
            </a:pPr>
            <a:endParaRPr lang="en-AU" sz="2800" dirty="0"/>
          </a:p>
        </p:txBody>
      </p:sp>
    </p:spTree>
    <p:extLst>
      <p:ext uri="{BB962C8B-B14F-4D97-AF65-F5344CB8AC3E}">
        <p14:creationId xmlns:p14="http://schemas.microsoft.com/office/powerpoint/2010/main" val="40688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1.3d</a:t>
            </a:r>
          </a:p>
        </p:txBody>
      </p:sp>
      <p:sp>
        <p:nvSpPr>
          <p:cNvPr id="3" name="Content Placeholder 2"/>
          <p:cNvSpPr>
            <a:spLocks noGrp="1"/>
          </p:cNvSpPr>
          <p:nvPr>
            <p:ph idx="1"/>
          </p:nvPr>
        </p:nvSpPr>
        <p:spPr>
          <a:xfrm>
            <a:off x="1187624" y="685800"/>
            <a:ext cx="7956376" cy="6019800"/>
          </a:xfrm>
          <a:solidFill>
            <a:schemeClr val="accent6">
              <a:lumMod val="50000"/>
            </a:schemeClr>
          </a:solidFill>
        </p:spPr>
        <p:txBody>
          <a:bodyPr/>
          <a:lstStyle/>
          <a:p>
            <a:pPr>
              <a:buNone/>
            </a:pPr>
            <a:r>
              <a:rPr lang="en-AU" sz="2400" dirty="0"/>
              <a:t>Step 4: Apply the thermal equilibrium equation.</a:t>
            </a:r>
          </a:p>
          <a:p>
            <a:pPr>
              <a:buNone/>
            </a:pPr>
            <a:r>
              <a:rPr lang="en-AU" sz="2400" dirty="0"/>
              <a:t>Solution</a:t>
            </a:r>
          </a:p>
          <a:p>
            <a:pPr>
              <a:buNone/>
              <a:tabLst>
                <a:tab pos="1252538" algn="l"/>
                <a:tab pos="3856038" algn="l"/>
                <a:tab pos="6994525" algn="l"/>
              </a:tabLst>
            </a:pPr>
            <a:r>
              <a:rPr lang="en-AU" sz="2400" dirty="0"/>
              <a:t>              	Heat loss (copper) 	+ Heat gained (water) 	= 0 </a:t>
            </a:r>
          </a:p>
          <a:p>
            <a:pPr>
              <a:buNone/>
              <a:tabLst>
                <a:tab pos="1252538" algn="l"/>
                <a:tab pos="3856038" algn="l"/>
                <a:tab pos="6994525" algn="l"/>
              </a:tabLst>
            </a:pPr>
            <a:r>
              <a:rPr lang="en-AU" sz="2400" dirty="0"/>
              <a:t>               m</a:t>
            </a:r>
            <a:r>
              <a:rPr lang="en-AU" sz="2400" baseline="-25000" dirty="0"/>
              <a:t>c</a:t>
            </a:r>
            <a:r>
              <a:rPr lang="en-AU" sz="2400" dirty="0"/>
              <a:t> × c</a:t>
            </a:r>
            <a:r>
              <a:rPr lang="en-AU" sz="2400" baseline="-25000" dirty="0"/>
              <a:t>c</a:t>
            </a:r>
            <a:r>
              <a:rPr lang="en-AU" sz="2400" dirty="0"/>
              <a:t> × ∆T 	+ m</a:t>
            </a:r>
            <a:r>
              <a:rPr lang="en-AU" sz="2400" baseline="-25000" dirty="0"/>
              <a:t>w</a:t>
            </a:r>
            <a:r>
              <a:rPr lang="en-AU" sz="2400" dirty="0"/>
              <a:t> × </a:t>
            </a:r>
            <a:r>
              <a:rPr lang="en-AU" sz="2400" dirty="0" err="1"/>
              <a:t>c</a:t>
            </a:r>
            <a:r>
              <a:rPr lang="en-AU" sz="2400" baseline="-25000" dirty="0" err="1"/>
              <a:t>w</a:t>
            </a:r>
            <a:r>
              <a:rPr lang="en-AU" sz="2400" dirty="0"/>
              <a:t> × ∆T         	= 0 </a:t>
            </a:r>
          </a:p>
          <a:p>
            <a:pPr>
              <a:buNone/>
              <a:tabLst>
                <a:tab pos="1252538" algn="l"/>
                <a:tab pos="3856038" algn="l"/>
                <a:tab pos="6994525" algn="l"/>
              </a:tabLst>
            </a:pPr>
            <a:r>
              <a:rPr lang="en-AU" sz="2400" dirty="0"/>
              <a:t>		0.65×390×(T-100) 	+ 0.5×4180×(T-15)   	= 0</a:t>
            </a:r>
          </a:p>
          <a:p>
            <a:pPr>
              <a:buNone/>
              <a:tabLst>
                <a:tab pos="1252538" algn="l"/>
                <a:tab pos="3856038" algn="l"/>
                <a:tab pos="6994525" algn="l"/>
              </a:tabLst>
            </a:pPr>
            <a:r>
              <a:rPr lang="en-AU" sz="2400" dirty="0"/>
              <a:t>		253.5 (T-100) 	+ 2090 (T-15) 	= 0</a:t>
            </a:r>
          </a:p>
          <a:p>
            <a:pPr>
              <a:buNone/>
              <a:tabLst>
                <a:tab pos="1252538" algn="l"/>
                <a:tab pos="3856038" algn="l"/>
                <a:tab pos="6994525" algn="l"/>
              </a:tabLst>
            </a:pPr>
            <a:r>
              <a:rPr lang="en-AU" sz="2400" dirty="0"/>
              <a:t>		253.5T – 25350 	+ 2090T – 31350	= 0</a:t>
            </a:r>
          </a:p>
          <a:p>
            <a:pPr>
              <a:buNone/>
              <a:tabLst>
                <a:tab pos="1252538" algn="l"/>
                <a:tab pos="3856038" algn="l"/>
                <a:tab pos="6994525" algn="l"/>
              </a:tabLst>
            </a:pPr>
            <a:r>
              <a:rPr lang="en-AU" sz="2400" dirty="0"/>
              <a:t>		253.5T + 2090T 	 – 31350 – 25350 	= 0</a:t>
            </a:r>
          </a:p>
          <a:p>
            <a:pPr>
              <a:buNone/>
              <a:tabLst>
                <a:tab pos="1252538" algn="l"/>
                <a:tab pos="3856038" algn="l"/>
                <a:tab pos="6994525" algn="l"/>
              </a:tabLst>
            </a:pPr>
            <a:r>
              <a:rPr lang="en-AU" sz="2400" dirty="0"/>
              <a:t>		2343.5 T 	 –  56700	= 0</a:t>
            </a:r>
          </a:p>
          <a:p>
            <a:pPr>
              <a:buNone/>
              <a:tabLst>
                <a:tab pos="1252538" algn="l"/>
                <a:tab pos="3856038" algn="l"/>
                <a:tab pos="6994525" algn="l"/>
              </a:tabLst>
            </a:pPr>
            <a:r>
              <a:rPr lang="en-AU" sz="1400" dirty="0"/>
              <a:t>		</a:t>
            </a:r>
            <a:r>
              <a:rPr lang="en-AU" sz="1200" dirty="0"/>
              <a:t>		</a:t>
            </a:r>
          </a:p>
          <a:p>
            <a:pPr>
              <a:buNone/>
              <a:tabLst>
                <a:tab pos="1252538" algn="l"/>
                <a:tab pos="3856038" algn="l"/>
                <a:tab pos="6994525" algn="l"/>
              </a:tabLst>
            </a:pPr>
            <a:r>
              <a:rPr lang="en-AU" sz="1200" dirty="0"/>
              <a:t>		</a:t>
            </a:r>
            <a:r>
              <a:rPr lang="en-AU" sz="2400" dirty="0"/>
              <a:t>2343.5 T = 56700</a:t>
            </a:r>
          </a:p>
          <a:p>
            <a:pPr>
              <a:buNone/>
              <a:tabLst>
                <a:tab pos="1252538" algn="l"/>
                <a:tab pos="2332038" algn="l"/>
                <a:tab pos="3856038" algn="l"/>
                <a:tab pos="6994525" algn="l"/>
              </a:tabLst>
            </a:pPr>
            <a:r>
              <a:rPr lang="en-AU" sz="2400" dirty="0"/>
              <a:t>		            	T = </a:t>
            </a:r>
            <a:r>
              <a:rPr lang="en-AU" sz="2400" u="sng" dirty="0"/>
              <a:t>56700</a:t>
            </a:r>
            <a:endParaRPr lang="en-AU" sz="2400" dirty="0"/>
          </a:p>
          <a:p>
            <a:pPr>
              <a:buNone/>
              <a:tabLst>
                <a:tab pos="1252538" algn="l"/>
                <a:tab pos="2332038" algn="l"/>
                <a:tab pos="2867025" algn="l"/>
                <a:tab pos="3856038" algn="l"/>
                <a:tab pos="6994525" algn="l"/>
              </a:tabLst>
            </a:pPr>
            <a:r>
              <a:rPr lang="en-AU" sz="2400" dirty="0"/>
              <a:t>				2343.5</a:t>
            </a:r>
          </a:p>
          <a:p>
            <a:pPr>
              <a:buNone/>
              <a:tabLst>
                <a:tab pos="1252538" algn="l"/>
                <a:tab pos="2332038" algn="l"/>
                <a:tab pos="3856038" algn="l"/>
                <a:tab pos="6994525" algn="l"/>
              </a:tabLst>
            </a:pPr>
            <a:r>
              <a:rPr lang="en-AU" sz="2400" dirty="0"/>
              <a:t>		</a:t>
            </a:r>
            <a:r>
              <a:rPr lang="en-AU" sz="1400" dirty="0"/>
              <a:t> 	</a:t>
            </a:r>
            <a:r>
              <a:rPr lang="en-AU" sz="2400" dirty="0"/>
              <a:t>T = 24.19 </a:t>
            </a:r>
            <a:r>
              <a:rPr lang="en-AU" sz="2400" baseline="30000" dirty="0"/>
              <a:t>o</a:t>
            </a:r>
            <a:r>
              <a:rPr lang="en-AU" sz="2400" dirty="0"/>
              <a:t>C</a:t>
            </a:r>
          </a:p>
          <a:p>
            <a:pPr>
              <a:buNone/>
              <a:tabLst>
                <a:tab pos="1252538" algn="l"/>
                <a:tab pos="3856038" algn="l"/>
                <a:tab pos="6994525" algn="l"/>
              </a:tabLst>
            </a:pPr>
            <a:r>
              <a:rPr lang="en-AU" sz="2400" dirty="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8800"/>
            <a:ext cx="2411760" cy="4320480"/>
          </a:xfrm>
          <a:prstGeom prst="rect">
            <a:avLst/>
          </a:prstGeom>
        </p:spPr>
      </p:pic>
      <p:sp>
        <p:nvSpPr>
          <p:cNvPr id="5" name="Content Placeholder 2"/>
          <p:cNvSpPr txBox="1">
            <a:spLocks/>
          </p:cNvSpPr>
          <p:nvPr/>
        </p:nvSpPr>
        <p:spPr bwMode="auto">
          <a:xfrm>
            <a:off x="6249131" y="4797152"/>
            <a:ext cx="2880320" cy="1908448"/>
          </a:xfrm>
          <a:prstGeom prst="rect">
            <a:avLst/>
          </a:prstGeom>
          <a:solidFill>
            <a:schemeClr val="tx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eaLnBrk="1" hangingPunct="1">
              <a:buFont typeface="Wingdings" pitchFamily="2" charset="2"/>
              <a:buNone/>
            </a:pPr>
            <a:r>
              <a:rPr lang="en-AU" sz="2400" b="1" kern="0" dirty="0">
                <a:solidFill>
                  <a:schemeClr val="bg1">
                    <a:lumMod val="50000"/>
                  </a:schemeClr>
                </a:solidFill>
                <a:effectLst/>
              </a:rPr>
              <a:t>Hence the final (equilibrium) temperature of the Copper and Water is 24.2</a:t>
            </a:r>
            <a:r>
              <a:rPr lang="en-AU" sz="2400" b="1" kern="0" baseline="30000" dirty="0">
                <a:solidFill>
                  <a:schemeClr val="bg1">
                    <a:lumMod val="50000"/>
                  </a:schemeClr>
                </a:solidFill>
                <a:effectLst/>
              </a:rPr>
              <a:t>o</a:t>
            </a:r>
            <a:r>
              <a:rPr lang="en-AU" sz="2400" b="1" kern="0" dirty="0">
                <a:solidFill>
                  <a:schemeClr val="bg1">
                    <a:lumMod val="50000"/>
                  </a:schemeClr>
                </a:solidFill>
                <a:effectLst/>
              </a:rPr>
              <a:t>C</a:t>
            </a:r>
          </a:p>
          <a:p>
            <a:pPr eaLnBrk="1" hangingPunct="1">
              <a:buFont typeface="Wingdings" pitchFamily="2" charset="2"/>
              <a:buNone/>
            </a:pPr>
            <a:endParaRPr lang="en-AU" sz="2400" b="1" kern="0" dirty="0">
              <a:solidFill>
                <a:schemeClr val="bg1">
                  <a:lumMod val="50000"/>
                </a:schemeClr>
              </a:solidFill>
              <a:effectLst/>
            </a:endParaRPr>
          </a:p>
        </p:txBody>
      </p:sp>
    </p:spTree>
    <p:extLst>
      <p:ext uri="{BB962C8B-B14F-4D97-AF65-F5344CB8AC3E}">
        <p14:creationId xmlns:p14="http://schemas.microsoft.com/office/powerpoint/2010/main" val="134153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856" y="271044"/>
            <a:ext cx="3983038" cy="3359150"/>
          </a:xfrm>
          <a:prstGeom prst="rect">
            <a:avLst/>
          </a:prstGeom>
        </p:spPr>
      </p:pic>
      <p:sp>
        <p:nvSpPr>
          <p:cNvPr id="9" name="Slide Number Placeholder 3"/>
          <p:cNvSpPr>
            <a:spLocks noGrp="1"/>
          </p:cNvSpPr>
          <p:nvPr>
            <p:ph type="sldNum" sz="quarter" idx="12"/>
          </p:nvPr>
        </p:nvSpPr>
        <p:spPr/>
        <p:txBody>
          <a:bodyPr/>
          <a:lstStyle/>
          <a:p>
            <a:pPr>
              <a:defRPr/>
            </a:pPr>
            <a:fld id="{D039EEF1-64C4-4187-AF90-0517CDAA0AA6}" type="slidenum">
              <a:rPr lang="en-GB"/>
              <a:pPr>
                <a:defRPr/>
              </a:pPr>
              <a:t>43</a:t>
            </a:fld>
            <a:endParaRPr lang="en-GB"/>
          </a:p>
        </p:txBody>
      </p:sp>
      <p:sp>
        <p:nvSpPr>
          <p:cNvPr id="6148" name="Text Box 4"/>
          <p:cNvSpPr txBox="1">
            <a:spLocks noChangeArrowheads="1"/>
          </p:cNvSpPr>
          <p:nvPr/>
        </p:nvSpPr>
        <p:spPr bwMode="auto">
          <a:xfrm>
            <a:off x="2431256" y="2057400"/>
            <a:ext cx="2514600" cy="588963"/>
          </a:xfrm>
          <a:prstGeom prst="rect">
            <a:avLst/>
          </a:prstGeom>
          <a:solidFill>
            <a:schemeClr val="bg1"/>
          </a:solidFill>
          <a:ln w="9525">
            <a:solidFill>
              <a:schemeClr val="bg1"/>
            </a:solidFill>
            <a:miter lim="800000"/>
            <a:headEnd/>
            <a:tailEnd/>
          </a:ln>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200" b="1" dirty="0">
                <a:solidFill>
                  <a:schemeClr val="tx2"/>
                </a:solidFill>
                <a:latin typeface="Times New Roman" pitchFamily="18" charset="0"/>
              </a:rPr>
              <a:t>RADIATOR</a:t>
            </a:r>
            <a:endParaRPr lang="en-GB" sz="2400" dirty="0">
              <a:solidFill>
                <a:schemeClr val="tx2"/>
              </a:solidFill>
              <a:latin typeface="Times New Roman" pitchFamily="18" charset="0"/>
            </a:endParaRPr>
          </a:p>
        </p:txBody>
      </p:sp>
      <p:sp>
        <p:nvSpPr>
          <p:cNvPr id="6149" name="Line 5"/>
          <p:cNvSpPr>
            <a:spLocks noChangeShapeType="1"/>
          </p:cNvSpPr>
          <p:nvPr/>
        </p:nvSpPr>
        <p:spPr bwMode="auto">
          <a:xfrm flipV="1">
            <a:off x="4860032" y="2349499"/>
            <a:ext cx="1440160" cy="0"/>
          </a:xfrm>
          <a:prstGeom prst="line">
            <a:avLst/>
          </a:prstGeom>
          <a:noFill/>
          <a:ln w="76200">
            <a:solidFill>
              <a:srgbClr val="FF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endParaRPr lang="en-AU"/>
          </a:p>
        </p:txBody>
      </p:sp>
      <p:sp>
        <p:nvSpPr>
          <p:cNvPr id="19462" name="Text Box 7"/>
          <p:cNvSpPr txBox="1">
            <a:spLocks noChangeArrowheads="1"/>
          </p:cNvSpPr>
          <p:nvPr/>
        </p:nvSpPr>
        <p:spPr bwMode="auto">
          <a:xfrm>
            <a:off x="304800" y="3733800"/>
            <a:ext cx="8534400" cy="588963"/>
          </a:xfrm>
          <a:prstGeom prst="rect">
            <a:avLst/>
          </a:prstGeom>
          <a:solidFill>
            <a:srgbClr val="CCFFFF"/>
          </a:solidFill>
          <a:ln w="9525">
            <a:solidFill>
              <a:srgbClr val="FF3300"/>
            </a:solidFill>
            <a:miter lim="800000"/>
            <a:headEnd/>
            <a:tailEnd/>
          </a:ln>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200" b="1">
                <a:solidFill>
                  <a:srgbClr val="FF3300"/>
                </a:solidFill>
                <a:latin typeface="Times New Roman" pitchFamily="18" charset="0"/>
              </a:rPr>
              <a:t>Why is Water used as the coolant?</a:t>
            </a:r>
          </a:p>
        </p:txBody>
      </p:sp>
      <p:sp>
        <p:nvSpPr>
          <p:cNvPr id="19463" name="Text Box 12"/>
          <p:cNvSpPr txBox="1">
            <a:spLocks noChangeArrowheads="1"/>
          </p:cNvSpPr>
          <p:nvPr/>
        </p:nvSpPr>
        <p:spPr bwMode="auto">
          <a:xfrm>
            <a:off x="609600" y="4572000"/>
            <a:ext cx="7772400" cy="1739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600" b="1" dirty="0">
                <a:solidFill>
                  <a:schemeClr val="tx2"/>
                </a:solidFill>
              </a:rPr>
              <a:t>Because water has a high specific heat capacity, it can take away a lot of energy without boiling away.</a:t>
            </a:r>
            <a:endParaRPr lang="en-GB" sz="2400" b="1" dirty="0">
              <a:solidFill>
                <a:schemeClr val="tx2"/>
              </a:solidFill>
            </a:endParaRPr>
          </a:p>
        </p:txBody>
      </p:sp>
    </p:spTree>
    <p:extLst>
      <p:ext uri="{BB962C8B-B14F-4D97-AF65-F5344CB8AC3E}">
        <p14:creationId xmlns:p14="http://schemas.microsoft.com/office/powerpoint/2010/main" val="1364538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afterEffect">
                                  <p:stCondLst>
                                    <p:cond delay="0"/>
                                  </p:stCondLst>
                                  <p:iterate type="lt">
                                    <p:tmPct val="100000"/>
                                  </p:iterate>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75" fill="hold"/>
                                        <p:tgtEl>
                                          <p:spTgt spid="6148"/>
                                        </p:tgtEl>
                                        <p:attrNameLst>
                                          <p:attrName>ppt_x</p:attrName>
                                        </p:attrNameLst>
                                      </p:cBhvr>
                                      <p:tavLst>
                                        <p:tav tm="0">
                                          <p:val>
                                            <p:strVal val="0-#ppt_w/2"/>
                                          </p:val>
                                        </p:tav>
                                        <p:tav tm="100000">
                                          <p:val>
                                            <p:strVal val="#ppt_x"/>
                                          </p:val>
                                        </p:tav>
                                      </p:tavLst>
                                    </p:anim>
                                    <p:anim calcmode="lin" valueType="num">
                                      <p:cBhvr additive="base">
                                        <p:cTn id="8" dur="75" fill="hold"/>
                                        <p:tgtEl>
                                          <p:spTgt spid="614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600"/>
                            </p:stCondLst>
                            <p:childTnLst>
                              <p:par>
                                <p:cTn id="10" presetID="2" presetClass="entr" presetSubtype="8" fill="hold" grpId="0" nodeType="afterEffect">
                                  <p:stCondLst>
                                    <p:cond delay="0"/>
                                  </p:stCondLst>
                                  <p:childTnLst>
                                    <p:set>
                                      <p:cBhvr>
                                        <p:cTn id="11" dur="1" fill="hold">
                                          <p:stCondLst>
                                            <p:cond delay="0"/>
                                          </p:stCondLst>
                                        </p:cTn>
                                        <p:tgtEl>
                                          <p:spTgt spid="6149"/>
                                        </p:tgtEl>
                                        <p:attrNameLst>
                                          <p:attrName>style.visibility</p:attrName>
                                        </p:attrNameLst>
                                      </p:cBhvr>
                                      <p:to>
                                        <p:strVal val="visible"/>
                                      </p:to>
                                    </p:set>
                                    <p:anim calcmode="lin" valueType="num">
                                      <p:cBhvr additive="base">
                                        <p:cTn id="12" dur="500" fill="hold"/>
                                        <p:tgtEl>
                                          <p:spTgt spid="6149"/>
                                        </p:tgtEl>
                                        <p:attrNameLst>
                                          <p:attrName>ppt_x</p:attrName>
                                        </p:attrNameLst>
                                      </p:cBhvr>
                                      <p:tavLst>
                                        <p:tav tm="0">
                                          <p:val>
                                            <p:strVal val="0-#ppt_w/2"/>
                                          </p:val>
                                        </p:tav>
                                        <p:tav tm="100000">
                                          <p:val>
                                            <p:strVal val="#ppt_x"/>
                                          </p:val>
                                        </p:tav>
                                      </p:tavLst>
                                    </p:anim>
                                    <p:anim calcmode="lin" valueType="num">
                                      <p:cBhvr additive="base">
                                        <p:cTn id="13" dur="500" fill="hold"/>
                                        <p:tgtEl>
                                          <p:spTgt spid="61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autoUpdateAnimBg="0"/>
      <p:bldP spid="614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3314700" y="132556"/>
            <a:ext cx="2514600" cy="588963"/>
          </a:xfrm>
          <a:prstGeom prst="rect">
            <a:avLst/>
          </a:prstGeom>
          <a:solidFill>
            <a:schemeClr val="bg1"/>
          </a:solidFill>
          <a:ln w="9525">
            <a:solidFill>
              <a:schemeClr val="bg1"/>
            </a:solidFill>
            <a:miter lim="800000"/>
            <a:headEnd/>
            <a:tailEnd/>
          </a:ln>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spcBef>
                <a:spcPct val="50000"/>
              </a:spcBef>
            </a:pPr>
            <a:r>
              <a:rPr lang="en-GB" sz="3200" b="1" dirty="0">
                <a:solidFill>
                  <a:schemeClr val="tx2"/>
                </a:solidFill>
                <a:latin typeface="Times New Roman" pitchFamily="18" charset="0"/>
              </a:rPr>
              <a:t>Scuba Diver</a:t>
            </a:r>
            <a:endParaRPr lang="en-GB" sz="2400" dirty="0">
              <a:solidFill>
                <a:schemeClr val="tx2"/>
              </a:solidFill>
              <a:latin typeface="Times New Roman" pitchFamily="18" charset="0"/>
            </a:endParaRPr>
          </a:p>
        </p:txBody>
      </p:sp>
      <p:sp>
        <p:nvSpPr>
          <p:cNvPr id="19463" name="Text Box 12"/>
          <p:cNvSpPr txBox="1">
            <a:spLocks noChangeArrowheads="1"/>
          </p:cNvSpPr>
          <p:nvPr/>
        </p:nvSpPr>
        <p:spPr bwMode="auto">
          <a:xfrm>
            <a:off x="179512" y="2420699"/>
            <a:ext cx="4176464" cy="2092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600" dirty="0">
                <a:solidFill>
                  <a:schemeClr val="accent5">
                    <a:lumMod val="20000"/>
                    <a:lumOff val="80000"/>
                  </a:schemeClr>
                </a:solidFill>
              </a:rPr>
              <a:t>A scuba diver in the sea is surrounded by water colder than they are.               Water has a specific heat capacity of 4180 J kg</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 K</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a:t>
            </a:r>
          </a:p>
        </p:txBody>
      </p:sp>
      <p:sp>
        <p:nvSpPr>
          <p:cNvPr id="8" name="Text Box 12"/>
          <p:cNvSpPr txBox="1">
            <a:spLocks noChangeArrowheads="1"/>
          </p:cNvSpPr>
          <p:nvPr/>
        </p:nvSpPr>
        <p:spPr bwMode="auto">
          <a:xfrm>
            <a:off x="4760000" y="2420699"/>
            <a:ext cx="4175793" cy="2092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600" dirty="0">
                <a:solidFill>
                  <a:schemeClr val="accent5">
                    <a:lumMod val="20000"/>
                    <a:lumOff val="80000"/>
                  </a:schemeClr>
                </a:solidFill>
              </a:rPr>
              <a:t>A scuba diver on land is surrounded by air colder than they are. However air has a specific heat capacity of 1010 J kg</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 K</a:t>
            </a:r>
            <a:r>
              <a:rPr lang="en-GB" sz="2600" baseline="30000" dirty="0">
                <a:solidFill>
                  <a:schemeClr val="accent5">
                    <a:lumMod val="20000"/>
                    <a:lumOff val="80000"/>
                  </a:schemeClr>
                </a:solidFill>
              </a:rPr>
              <a:t>-1</a:t>
            </a:r>
            <a:r>
              <a:rPr lang="en-GB" sz="2600" dirty="0">
                <a:solidFill>
                  <a:schemeClr val="accent5">
                    <a:lumMod val="20000"/>
                    <a:lumOff val="80000"/>
                  </a:schemeClr>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0" y="668099"/>
            <a:ext cx="3333750" cy="1752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240" y="13689"/>
            <a:ext cx="2520280" cy="2520280"/>
          </a:xfrm>
          <a:prstGeom prst="rect">
            <a:avLst/>
          </a:prstGeom>
        </p:spPr>
      </p:pic>
      <p:sp>
        <p:nvSpPr>
          <p:cNvPr id="11" name="Text Box 12"/>
          <p:cNvSpPr txBox="1">
            <a:spLocks noChangeArrowheads="1"/>
          </p:cNvSpPr>
          <p:nvPr/>
        </p:nvSpPr>
        <p:spPr bwMode="auto">
          <a:xfrm>
            <a:off x="179512" y="4633547"/>
            <a:ext cx="8756281" cy="20928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50000"/>
              </a:spcBef>
            </a:pPr>
            <a:r>
              <a:rPr lang="en-GB" sz="2600" dirty="0">
                <a:solidFill>
                  <a:schemeClr val="accent5">
                    <a:lumMod val="20000"/>
                    <a:lumOff val="80000"/>
                  </a:schemeClr>
                </a:solidFill>
              </a:rPr>
              <a:t>Assuming the </a:t>
            </a:r>
            <a:r>
              <a:rPr lang="en-GB" sz="2600" b="1" dirty="0">
                <a:solidFill>
                  <a:schemeClr val="tx2"/>
                </a:solidFill>
              </a:rPr>
              <a:t>mass</a:t>
            </a:r>
            <a:r>
              <a:rPr lang="en-GB" sz="2600" dirty="0">
                <a:solidFill>
                  <a:schemeClr val="accent5">
                    <a:lumMod val="20000"/>
                    <a:lumOff val="80000"/>
                  </a:schemeClr>
                </a:solidFill>
              </a:rPr>
              <a:t> of the person is unchanged and the </a:t>
            </a:r>
            <a:r>
              <a:rPr lang="en-GB" sz="2600" b="1" dirty="0">
                <a:solidFill>
                  <a:schemeClr val="tx2"/>
                </a:solidFill>
              </a:rPr>
              <a:t>temperature</a:t>
            </a:r>
            <a:r>
              <a:rPr lang="en-GB" sz="2600" dirty="0">
                <a:solidFill>
                  <a:schemeClr val="accent5">
                    <a:lumMod val="20000"/>
                    <a:lumOff val="80000"/>
                  </a:schemeClr>
                </a:solidFill>
              </a:rPr>
              <a:t> of the water and the air are the same. Hence the only factor different is the </a:t>
            </a:r>
            <a:r>
              <a:rPr lang="en-GB" sz="2600" b="1" dirty="0">
                <a:solidFill>
                  <a:schemeClr val="tx2"/>
                </a:solidFill>
              </a:rPr>
              <a:t>specific heat capacity</a:t>
            </a:r>
            <a:r>
              <a:rPr lang="en-GB" sz="2600" dirty="0">
                <a:solidFill>
                  <a:schemeClr val="accent5">
                    <a:lumMod val="20000"/>
                    <a:lumOff val="80000"/>
                  </a:schemeClr>
                </a:solidFill>
              </a:rPr>
              <a:t>. Since water is </a:t>
            </a:r>
            <a:r>
              <a:rPr lang="en-GB" sz="2600" b="1" dirty="0">
                <a:solidFill>
                  <a:schemeClr val="tx2"/>
                </a:solidFill>
              </a:rPr>
              <a:t>4 times greater</a:t>
            </a:r>
            <a:r>
              <a:rPr lang="en-GB" sz="2600" dirty="0">
                <a:solidFill>
                  <a:schemeClr val="accent5">
                    <a:lumMod val="20000"/>
                    <a:lumOff val="80000"/>
                  </a:schemeClr>
                </a:solidFill>
              </a:rPr>
              <a:t>, hence the energy removed from the person in the water 4 times more.</a:t>
            </a:r>
          </a:p>
        </p:txBody>
      </p:sp>
    </p:spTree>
    <p:extLst>
      <p:ext uri="{BB962C8B-B14F-4D97-AF65-F5344CB8AC3E}">
        <p14:creationId xmlns:p14="http://schemas.microsoft.com/office/powerpoint/2010/main" val="2455891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afterEffect">
                                  <p:stCondLst>
                                    <p:cond delay="0"/>
                                  </p:stCondLst>
                                  <p:iterate type="lt">
                                    <p:tmPct val="100000"/>
                                  </p:iterate>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75" fill="hold"/>
                                        <p:tgtEl>
                                          <p:spTgt spid="6148"/>
                                        </p:tgtEl>
                                        <p:attrNameLst>
                                          <p:attrName>ppt_x</p:attrName>
                                        </p:attrNameLst>
                                      </p:cBhvr>
                                      <p:tavLst>
                                        <p:tav tm="0">
                                          <p:val>
                                            <p:strVal val="0-#ppt_w/2"/>
                                          </p:val>
                                        </p:tav>
                                        <p:tav tm="100000">
                                          <p:val>
                                            <p:strVal val="#ppt_x"/>
                                          </p:val>
                                        </p:tav>
                                      </p:tavLst>
                                    </p:anim>
                                    <p:anim calcmode="lin" valueType="num">
                                      <p:cBhvr additive="base">
                                        <p:cTn id="8" dur="75"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5"/>
            <a:ext cx="8385175" cy="517525"/>
          </a:xfrm>
        </p:spPr>
        <p:txBody>
          <a:bodyPr/>
          <a:lstStyle/>
          <a:p>
            <a:r>
              <a:rPr lang="en-AU" dirty="0"/>
              <a:t>Example 1.3e</a:t>
            </a:r>
          </a:p>
        </p:txBody>
      </p:sp>
      <p:sp>
        <p:nvSpPr>
          <p:cNvPr id="3" name="Content Placeholder 2"/>
          <p:cNvSpPr>
            <a:spLocks noGrp="1"/>
          </p:cNvSpPr>
          <p:nvPr>
            <p:ph idx="1"/>
          </p:nvPr>
        </p:nvSpPr>
        <p:spPr>
          <a:xfrm>
            <a:off x="611560" y="692696"/>
            <a:ext cx="8424935" cy="5832648"/>
          </a:xfrm>
          <a:solidFill>
            <a:schemeClr val="accent6">
              <a:lumMod val="50000"/>
            </a:schemeClr>
          </a:solidFill>
        </p:spPr>
        <p:txBody>
          <a:bodyPr/>
          <a:lstStyle/>
          <a:p>
            <a:pPr marL="0" indent="0">
              <a:buNone/>
            </a:pPr>
            <a:r>
              <a:rPr lang="en-GB" sz="2800" dirty="0">
                <a:solidFill>
                  <a:srgbClr val="FFFFFF"/>
                </a:solidFill>
              </a:rPr>
              <a:t>What happens when the system is not fully isolated. </a:t>
            </a:r>
          </a:p>
          <a:p>
            <a:pPr marL="0" indent="0">
              <a:buNone/>
            </a:pPr>
            <a:r>
              <a:rPr lang="en-GB" sz="2800" b="1" u="sng" dirty="0">
                <a:solidFill>
                  <a:srgbClr val="FFFFFF"/>
                </a:solidFill>
              </a:rPr>
              <a:t>Example</a:t>
            </a:r>
          </a:p>
          <a:p>
            <a:pPr marL="0" indent="0">
              <a:buNone/>
            </a:pPr>
            <a:r>
              <a:rPr lang="en-GB" sz="2800" dirty="0">
                <a:solidFill>
                  <a:srgbClr val="FFFFFF"/>
                </a:solidFill>
              </a:rPr>
              <a:t>200 g of water at 10</a:t>
            </a:r>
            <a:r>
              <a:rPr lang="en-GB" sz="2800" baseline="30000" dirty="0">
                <a:solidFill>
                  <a:srgbClr val="FFFFFF"/>
                </a:solidFill>
              </a:rPr>
              <a:t>0</a:t>
            </a:r>
            <a:r>
              <a:rPr lang="en-GB" sz="2800" dirty="0">
                <a:solidFill>
                  <a:srgbClr val="FFFFFF"/>
                </a:solidFill>
              </a:rPr>
              <a:t>C is added to 400 g of water at 50</a:t>
            </a:r>
            <a:r>
              <a:rPr lang="en-GB" sz="2800" baseline="30000" dirty="0">
                <a:solidFill>
                  <a:srgbClr val="FFFFFF"/>
                </a:solidFill>
              </a:rPr>
              <a:t>0</a:t>
            </a:r>
            <a:r>
              <a:rPr lang="en-GB" sz="2800" dirty="0">
                <a:solidFill>
                  <a:srgbClr val="FFFFFF"/>
                </a:solidFill>
              </a:rPr>
              <a:t>C that is already sitting in an a 200 g metal can of specific heat capacity 400 J kg</a:t>
            </a:r>
            <a:r>
              <a:rPr lang="en-GB" sz="2800" baseline="30000" dirty="0">
                <a:solidFill>
                  <a:srgbClr val="FFFFFF"/>
                </a:solidFill>
              </a:rPr>
              <a:t>-1</a:t>
            </a:r>
            <a:r>
              <a:rPr lang="en-GB" sz="2800" dirty="0">
                <a:solidFill>
                  <a:srgbClr val="FFFFFF"/>
                </a:solidFill>
              </a:rPr>
              <a:t> K</a:t>
            </a:r>
            <a:r>
              <a:rPr lang="en-GB" sz="2800" baseline="30000" dirty="0">
                <a:solidFill>
                  <a:srgbClr val="FFFFFF"/>
                </a:solidFill>
              </a:rPr>
              <a:t>-1</a:t>
            </a:r>
            <a:r>
              <a:rPr lang="en-GB" sz="2800" dirty="0">
                <a:solidFill>
                  <a:srgbClr val="FFFFFF"/>
                </a:solidFill>
              </a:rPr>
              <a:t>. What will be the temperature of the water immediately after thorough mixing has occurred? </a:t>
            </a:r>
          </a:p>
          <a:p>
            <a:pPr marL="0" indent="0">
              <a:buNone/>
            </a:pPr>
            <a:r>
              <a:rPr lang="en-GB" sz="2800" u="sng" dirty="0">
                <a:solidFill>
                  <a:srgbClr val="FFFFFF"/>
                </a:solidFill>
              </a:rPr>
              <a:t>Assumptions</a:t>
            </a:r>
          </a:p>
          <a:p>
            <a:pPr marL="0" indent="0">
              <a:buNone/>
            </a:pPr>
            <a:r>
              <a:rPr lang="en-GB" sz="2800" dirty="0">
                <a:solidFill>
                  <a:srgbClr val="FFFFFF"/>
                </a:solidFill>
              </a:rPr>
              <a:t>This system (hot water, cold water and can) are isolated from external factors.   </a:t>
            </a:r>
          </a:p>
          <a:p>
            <a:pPr marL="0" indent="0">
              <a:buNone/>
            </a:pPr>
            <a:r>
              <a:rPr lang="en-GB" sz="2800" dirty="0">
                <a:solidFill>
                  <a:srgbClr val="FFFFFF"/>
                </a:solidFill>
              </a:rPr>
              <a:t>Since the hot water is sitting in the can already, then assume the can is also at 50</a:t>
            </a:r>
            <a:r>
              <a:rPr lang="en-GB" sz="2800" baseline="30000" dirty="0">
                <a:solidFill>
                  <a:srgbClr val="FFFFFF"/>
                </a:solidFill>
              </a:rPr>
              <a:t>o</a:t>
            </a:r>
            <a:r>
              <a:rPr lang="en-GB" sz="2800" dirty="0">
                <a:solidFill>
                  <a:srgbClr val="FFFFFF"/>
                </a:solidFill>
              </a:rPr>
              <a:t>C     </a:t>
            </a:r>
          </a:p>
          <a:p>
            <a:pPr marL="0" indent="0">
              <a:buNone/>
            </a:pPr>
            <a:endParaRPr lang="en-AU" sz="2800" dirty="0">
              <a:solidFill>
                <a:srgbClr val="FFFFFF"/>
              </a:solidFill>
            </a:endParaRPr>
          </a:p>
        </p:txBody>
      </p:sp>
    </p:spTree>
    <p:extLst>
      <p:ext uri="{BB962C8B-B14F-4D97-AF65-F5344CB8AC3E}">
        <p14:creationId xmlns:p14="http://schemas.microsoft.com/office/powerpoint/2010/main" val="27107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5"/>
            <a:ext cx="8385175" cy="517525"/>
          </a:xfrm>
        </p:spPr>
        <p:txBody>
          <a:bodyPr/>
          <a:lstStyle/>
          <a:p>
            <a:r>
              <a:rPr lang="en-AU" dirty="0"/>
              <a:t>Example 1.3e</a:t>
            </a:r>
          </a:p>
        </p:txBody>
      </p:sp>
      <p:sp>
        <p:nvSpPr>
          <p:cNvPr id="3" name="Content Placeholder 2"/>
          <p:cNvSpPr>
            <a:spLocks noGrp="1"/>
          </p:cNvSpPr>
          <p:nvPr>
            <p:ph idx="1"/>
          </p:nvPr>
        </p:nvSpPr>
        <p:spPr>
          <a:xfrm>
            <a:off x="1115616" y="685800"/>
            <a:ext cx="8028384" cy="5943600"/>
          </a:xfrm>
          <a:solidFill>
            <a:schemeClr val="accent6">
              <a:lumMod val="50000"/>
            </a:schemeClr>
          </a:solidFill>
        </p:spPr>
        <p:txBody>
          <a:bodyPr/>
          <a:lstStyle/>
          <a:p>
            <a:pPr marL="0" indent="0">
              <a:buNone/>
            </a:pPr>
            <a:r>
              <a:rPr lang="en-GB" sz="2400" b="1" dirty="0" err="1">
                <a:solidFill>
                  <a:schemeClr val="tx2"/>
                </a:solidFill>
              </a:rPr>
              <a:t>C</a:t>
            </a:r>
            <a:r>
              <a:rPr lang="en-GB" sz="2400" b="1" baseline="-25000" dirty="0" err="1">
                <a:solidFill>
                  <a:schemeClr val="tx2"/>
                </a:solidFill>
              </a:rPr>
              <a:t>can</a:t>
            </a:r>
            <a:r>
              <a:rPr lang="en-GB" sz="2400" b="1" baseline="-25000" dirty="0">
                <a:solidFill>
                  <a:schemeClr val="tx2"/>
                </a:solidFill>
              </a:rPr>
              <a:t> </a:t>
            </a:r>
            <a:r>
              <a:rPr lang="en-GB" sz="2400" b="1" dirty="0">
                <a:solidFill>
                  <a:schemeClr val="tx2"/>
                </a:solidFill>
              </a:rPr>
              <a:t>= 400 J kg</a:t>
            </a:r>
            <a:r>
              <a:rPr lang="en-GB" sz="2400" b="1" baseline="30000" dirty="0">
                <a:solidFill>
                  <a:schemeClr val="tx2"/>
                </a:solidFill>
              </a:rPr>
              <a:t>-1 </a:t>
            </a:r>
            <a:r>
              <a:rPr lang="en-GB" sz="2400" b="1" dirty="0">
                <a:solidFill>
                  <a:schemeClr val="tx2"/>
                </a:solidFill>
              </a:rPr>
              <a:t>K</a:t>
            </a:r>
            <a:r>
              <a:rPr lang="en-GB" sz="2400" b="1" baseline="30000" dirty="0">
                <a:solidFill>
                  <a:schemeClr val="tx2"/>
                </a:solidFill>
              </a:rPr>
              <a:t>-1 </a:t>
            </a:r>
            <a:r>
              <a:rPr lang="en-GB" sz="2400" b="1" dirty="0">
                <a:solidFill>
                  <a:schemeClr val="tx2"/>
                </a:solidFill>
              </a:rPr>
              <a:t>and </a:t>
            </a:r>
            <a:r>
              <a:rPr lang="en-GB" sz="2400" b="1" dirty="0" err="1">
                <a:solidFill>
                  <a:schemeClr val="tx2"/>
                </a:solidFill>
              </a:rPr>
              <a:t>C</a:t>
            </a:r>
            <a:r>
              <a:rPr lang="en-GB" sz="2400" b="1" baseline="-25000" dirty="0" err="1">
                <a:solidFill>
                  <a:schemeClr val="tx2"/>
                </a:solidFill>
              </a:rPr>
              <a:t>water</a:t>
            </a:r>
            <a:r>
              <a:rPr lang="en-GB" sz="2400" b="1" baseline="-25000" dirty="0">
                <a:solidFill>
                  <a:schemeClr val="tx2"/>
                </a:solidFill>
              </a:rPr>
              <a:t> </a:t>
            </a:r>
            <a:r>
              <a:rPr lang="en-GB" sz="2400" b="1" dirty="0">
                <a:solidFill>
                  <a:schemeClr val="tx2"/>
                </a:solidFill>
              </a:rPr>
              <a:t>= 4180 J kg</a:t>
            </a:r>
            <a:r>
              <a:rPr lang="en-GB" sz="2400" b="1" baseline="30000" dirty="0">
                <a:solidFill>
                  <a:schemeClr val="tx2"/>
                </a:solidFill>
              </a:rPr>
              <a:t>-1 </a:t>
            </a:r>
            <a:r>
              <a:rPr lang="en-GB" sz="2400" b="1" dirty="0">
                <a:solidFill>
                  <a:schemeClr val="tx2"/>
                </a:solidFill>
              </a:rPr>
              <a:t>K</a:t>
            </a:r>
            <a:r>
              <a:rPr lang="en-GB" sz="2400" b="1" baseline="30000" dirty="0">
                <a:solidFill>
                  <a:schemeClr val="tx2"/>
                </a:solidFill>
              </a:rPr>
              <a:t>-1 </a:t>
            </a:r>
            <a:endParaRPr lang="en-GB" sz="2400" b="1" dirty="0">
              <a:solidFill>
                <a:schemeClr val="tx2"/>
              </a:solidFill>
            </a:endParaRPr>
          </a:p>
          <a:p>
            <a:pPr>
              <a:buNone/>
            </a:pPr>
            <a:r>
              <a:rPr lang="en-AU" sz="2400" dirty="0"/>
              <a:t>Solution</a:t>
            </a:r>
          </a:p>
          <a:p>
            <a:pPr>
              <a:buNone/>
              <a:tabLst>
                <a:tab pos="1252538" algn="l"/>
                <a:tab pos="2693988" algn="l"/>
                <a:tab pos="4752975" algn="l"/>
                <a:tab pos="7265988" algn="l"/>
              </a:tabLst>
            </a:pPr>
            <a:r>
              <a:rPr lang="en-AU" sz="2400" dirty="0"/>
              <a:t>              	Heat loss </a:t>
            </a:r>
            <a:r>
              <a:rPr lang="en-AU" sz="1300" dirty="0"/>
              <a:t>(hot </a:t>
            </a:r>
            <a:r>
              <a:rPr lang="en-AU" sz="1300" dirty="0" err="1"/>
              <a:t>water+can</a:t>
            </a:r>
            <a:r>
              <a:rPr lang="en-AU" sz="1300" dirty="0"/>
              <a:t>)</a:t>
            </a:r>
            <a:r>
              <a:rPr lang="en-AU" sz="2400" dirty="0"/>
              <a:t> + Heat gained </a:t>
            </a:r>
            <a:r>
              <a:rPr lang="en-AU" sz="1300" dirty="0"/>
              <a:t>(cold water)</a:t>
            </a:r>
            <a:r>
              <a:rPr lang="en-AU" sz="2400" dirty="0"/>
              <a:t> 	= 0 </a:t>
            </a:r>
          </a:p>
          <a:p>
            <a:pPr>
              <a:buNone/>
              <a:tabLst>
                <a:tab pos="1252538" algn="l"/>
                <a:tab pos="2776538" algn="l"/>
                <a:tab pos="4843463" algn="l"/>
                <a:tab pos="7265988" algn="l"/>
              </a:tabLst>
            </a:pPr>
            <a:r>
              <a:rPr lang="en-AU" sz="2400" dirty="0"/>
              <a:t>               </a:t>
            </a:r>
            <a:r>
              <a:rPr lang="en-AU" sz="2400" dirty="0" err="1"/>
              <a:t>m</a:t>
            </a:r>
            <a:r>
              <a:rPr lang="en-AU" sz="2400" baseline="-25000" dirty="0" err="1"/>
              <a:t>c</a:t>
            </a:r>
            <a:r>
              <a:rPr lang="en-AU" sz="2400" dirty="0" err="1"/>
              <a:t>×c</a:t>
            </a:r>
            <a:r>
              <a:rPr lang="en-AU" sz="2400" baseline="-25000" dirty="0" err="1"/>
              <a:t>c</a:t>
            </a:r>
            <a:r>
              <a:rPr lang="en-AU" sz="2400" dirty="0"/>
              <a:t>×∆T 	+ </a:t>
            </a:r>
            <a:r>
              <a:rPr lang="en-AU" sz="2400" dirty="0" err="1"/>
              <a:t>m</a:t>
            </a:r>
            <a:r>
              <a:rPr lang="en-AU" sz="2400" baseline="-25000" dirty="0" err="1"/>
              <a:t>hw</a:t>
            </a:r>
            <a:r>
              <a:rPr lang="en-AU" sz="2400" dirty="0" err="1"/>
              <a:t>×c</a:t>
            </a:r>
            <a:r>
              <a:rPr lang="en-AU" sz="2400" baseline="-25000" dirty="0" err="1"/>
              <a:t>hw</a:t>
            </a:r>
            <a:r>
              <a:rPr lang="en-AU" sz="2400" dirty="0"/>
              <a:t>×∆T 	+ </a:t>
            </a:r>
            <a:r>
              <a:rPr lang="en-AU" sz="2400" dirty="0" err="1"/>
              <a:t>m</a:t>
            </a:r>
            <a:r>
              <a:rPr lang="en-AU" sz="2400" baseline="-25000" dirty="0" err="1"/>
              <a:t>cw</a:t>
            </a:r>
            <a:r>
              <a:rPr lang="en-AU" sz="2400" dirty="0"/>
              <a:t> × </a:t>
            </a:r>
            <a:r>
              <a:rPr lang="en-AU" sz="2400" dirty="0" err="1"/>
              <a:t>c</a:t>
            </a:r>
            <a:r>
              <a:rPr lang="en-AU" sz="2400" baseline="-25000" dirty="0" err="1"/>
              <a:t>cw</a:t>
            </a:r>
            <a:r>
              <a:rPr lang="en-AU" sz="2400" dirty="0"/>
              <a:t> × ∆T 	= 0 </a:t>
            </a:r>
          </a:p>
          <a:p>
            <a:pPr>
              <a:buNone/>
              <a:tabLst>
                <a:tab pos="1252538" algn="l"/>
                <a:tab pos="2776538" algn="l"/>
                <a:tab pos="4843463" algn="l"/>
                <a:tab pos="7265988" algn="l"/>
              </a:tabLst>
            </a:pPr>
            <a:r>
              <a:rPr lang="en-AU" sz="2400" dirty="0"/>
              <a:t>		</a:t>
            </a:r>
            <a:r>
              <a:rPr lang="en-AU" sz="1900" dirty="0"/>
              <a:t>0.2×400×(T-50) + 0.4×400×(T-50) + 0.2×4180×(T-10) 	</a:t>
            </a:r>
            <a:r>
              <a:rPr lang="en-AU" sz="2000" dirty="0"/>
              <a:t>= 0</a:t>
            </a:r>
          </a:p>
          <a:p>
            <a:pPr>
              <a:buNone/>
              <a:tabLst>
                <a:tab pos="1252538" algn="l"/>
                <a:tab pos="2776538" algn="l"/>
                <a:tab pos="4843463" algn="l"/>
                <a:tab pos="7265988" algn="l"/>
              </a:tabLst>
            </a:pPr>
            <a:r>
              <a:rPr lang="en-AU" sz="2400" dirty="0"/>
              <a:t>		80T - 4000	+ 160T - 8000 	+ 836T - 8360	= 0</a:t>
            </a:r>
          </a:p>
          <a:p>
            <a:pPr>
              <a:buNone/>
              <a:tabLst>
                <a:tab pos="1252538" algn="l"/>
                <a:tab pos="2776538" algn="l"/>
                <a:tab pos="4843463" algn="l"/>
                <a:tab pos="7265988" algn="l"/>
              </a:tabLst>
            </a:pPr>
            <a:r>
              <a:rPr lang="en-AU" sz="2400" dirty="0"/>
              <a:t>		80T + 160T + 836T - 4000 - 8000 - 8360	= 0</a:t>
            </a:r>
          </a:p>
          <a:p>
            <a:pPr>
              <a:buNone/>
              <a:tabLst>
                <a:tab pos="1252538" algn="l"/>
                <a:tab pos="2776538" algn="l"/>
                <a:tab pos="3946525" algn="l"/>
                <a:tab pos="4843463" algn="l"/>
                <a:tab pos="7265988" algn="l"/>
              </a:tabLst>
            </a:pPr>
            <a:r>
              <a:rPr lang="en-AU" sz="2400" dirty="0"/>
              <a:t>		1076T 	 	– 20360 	= 0</a:t>
            </a:r>
          </a:p>
          <a:p>
            <a:pPr>
              <a:buNone/>
              <a:tabLst>
                <a:tab pos="1252538" algn="l"/>
                <a:tab pos="2776538" algn="l"/>
                <a:tab pos="4843463" algn="l"/>
                <a:tab pos="7265988" algn="l"/>
              </a:tabLst>
            </a:pPr>
            <a:r>
              <a:rPr lang="en-AU" sz="2400" dirty="0"/>
              <a:t>						</a:t>
            </a:r>
          </a:p>
          <a:p>
            <a:pPr>
              <a:buNone/>
              <a:tabLst>
                <a:tab pos="1252538" algn="l"/>
                <a:tab pos="3856038" algn="l"/>
                <a:tab pos="6994525" algn="l"/>
              </a:tabLst>
            </a:pPr>
            <a:r>
              <a:rPr lang="en-AU" sz="2400" dirty="0"/>
              <a:t>		1076 T = 20360</a:t>
            </a:r>
          </a:p>
          <a:p>
            <a:pPr>
              <a:buNone/>
              <a:tabLst>
                <a:tab pos="1252538" algn="l"/>
                <a:tab pos="2332038" algn="l"/>
                <a:tab pos="3856038" algn="l"/>
                <a:tab pos="6994525" algn="l"/>
              </a:tabLst>
            </a:pPr>
            <a:r>
              <a:rPr lang="en-AU" sz="2400" dirty="0"/>
              <a:t>		         T = </a:t>
            </a:r>
            <a:r>
              <a:rPr lang="en-AU" sz="2400" u="sng" dirty="0"/>
              <a:t>20360</a:t>
            </a:r>
            <a:endParaRPr lang="en-AU" sz="2400" dirty="0"/>
          </a:p>
          <a:p>
            <a:pPr>
              <a:buNone/>
              <a:tabLst>
                <a:tab pos="1252538" algn="l"/>
                <a:tab pos="2603500" algn="l"/>
              </a:tabLst>
            </a:pPr>
            <a:r>
              <a:rPr lang="en-AU" sz="2400" dirty="0"/>
              <a:t>			1076</a:t>
            </a:r>
          </a:p>
          <a:p>
            <a:pPr>
              <a:buNone/>
              <a:tabLst>
                <a:tab pos="1252538" algn="l"/>
                <a:tab pos="2332038" algn="l"/>
                <a:tab pos="3856038" algn="l"/>
                <a:tab pos="6994525" algn="l"/>
              </a:tabLst>
            </a:pPr>
            <a:r>
              <a:rPr lang="en-AU" sz="2400" dirty="0"/>
              <a:t>		         T = 18.92 </a:t>
            </a:r>
            <a:r>
              <a:rPr lang="en-AU" sz="2400" baseline="30000" dirty="0" err="1"/>
              <a:t>o</a:t>
            </a:r>
            <a:r>
              <a:rPr lang="en-AU" sz="2400" dirty="0" err="1"/>
              <a:t>C</a:t>
            </a:r>
            <a:r>
              <a:rPr lang="en-AU" sz="2400" dirty="0"/>
              <a:t>		</a:t>
            </a:r>
            <a:endParaRPr lang="en-AU" sz="2400" dirty="0">
              <a:solidFill>
                <a:schemeClr val="tx2"/>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8800"/>
            <a:ext cx="2339752" cy="405157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28800"/>
            <a:ext cx="2339752" cy="4051570"/>
          </a:xfrm>
          <a:prstGeom prst="rect">
            <a:avLst/>
          </a:prstGeom>
        </p:spPr>
      </p:pic>
    </p:spTree>
    <p:extLst>
      <p:ext uri="{BB962C8B-B14F-4D97-AF65-F5344CB8AC3E}">
        <p14:creationId xmlns:p14="http://schemas.microsoft.com/office/powerpoint/2010/main" val="340309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2246769"/>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how different materials absorb energy and the rates at which they do this helps develop better technology to improve the environmental effects to humans.</a:t>
            </a:r>
          </a:p>
        </p:txBody>
      </p:sp>
    </p:spTree>
    <p:extLst>
      <p:ext uri="{BB962C8B-B14F-4D97-AF65-F5344CB8AC3E}">
        <p14:creationId xmlns:p14="http://schemas.microsoft.com/office/powerpoint/2010/main" val="16548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Specific Heat Capacity</a:t>
            </a:r>
          </a:p>
          <a:p>
            <a:r>
              <a:rPr lang="en-AU" sz="2800" dirty="0">
                <a:solidFill>
                  <a:schemeClr val="tx2"/>
                </a:solidFill>
                <a:latin typeface="Arial" pitchFamily="34" charset="0"/>
                <a:cs typeface="Arial" pitchFamily="34" charset="0"/>
              </a:rPr>
              <a:t>Specific Heat</a:t>
            </a:r>
          </a:p>
          <a:p>
            <a:endParaRPr lang="en-AU" sz="2800" dirty="0">
              <a:solidFill>
                <a:schemeClr val="tx2"/>
              </a:solidFill>
              <a:latin typeface="Arial" pitchFamily="34" charset="0"/>
              <a:cs typeface="Arial" pitchFamily="34" charset="0"/>
            </a:endParaRP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8981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1.3 -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1.4, page 20-30 and answer </a:t>
            </a:r>
          </a:p>
          <a:p>
            <a:pPr marL="0" indent="0">
              <a:spcAft>
                <a:spcPts val="1200"/>
              </a:spcAft>
              <a:buNone/>
            </a:pPr>
            <a:r>
              <a:rPr lang="en-AU" sz="2800" dirty="0">
                <a:solidFill>
                  <a:schemeClr val="tx2"/>
                </a:solidFill>
                <a:latin typeface="Arial" pitchFamily="34" charset="0"/>
                <a:cs typeface="Arial" pitchFamily="34" charset="0"/>
              </a:rPr>
              <a:t>	Q1,2&amp;3 Set 1.4</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412561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7"/>
            <a:ext cx="9144000" cy="1431925"/>
          </a:xfrm>
        </p:spPr>
        <p:txBody>
          <a:bodyPr/>
          <a:lstStyle/>
          <a:p>
            <a:pPr algn="ctr"/>
            <a:r>
              <a:rPr lang="en-AU" dirty="0"/>
              <a:t>Kinetic and Potential Energy</a:t>
            </a: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496" y="980728"/>
            <a:ext cx="4198251" cy="2922131"/>
          </a:xfrm>
          <a:prstGeom prst="rect">
            <a:avLst/>
          </a:prstGeom>
          <a:no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641727"/>
            <a:ext cx="5715000" cy="3200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823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Latent Heat</a:t>
            </a:r>
          </a:p>
        </p:txBody>
      </p:sp>
      <p:sp>
        <p:nvSpPr>
          <p:cNvPr id="2051" name="Rectangle 3"/>
          <p:cNvSpPr>
            <a:spLocks noGrp="1" noChangeArrowheads="1"/>
          </p:cNvSpPr>
          <p:nvPr>
            <p:ph type="subTitle" idx="1"/>
          </p:nvPr>
        </p:nvSpPr>
        <p:spPr/>
        <p:txBody>
          <a:bodyPr/>
          <a:lstStyle/>
          <a:p>
            <a:r>
              <a:rPr lang="en-US" dirty="0"/>
              <a:t>Chapter 1.4 page 20-30</a:t>
            </a:r>
          </a:p>
          <a:p>
            <a:r>
              <a:rPr lang="en-US" dirty="0"/>
              <a:t>2 lessons</a:t>
            </a:r>
          </a:p>
        </p:txBody>
      </p:sp>
    </p:spTree>
    <p:extLst>
      <p:ext uri="{BB962C8B-B14F-4D97-AF65-F5344CB8AC3E}">
        <p14:creationId xmlns:p14="http://schemas.microsoft.com/office/powerpoint/2010/main" val="522664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Latent Heat</a:t>
            </a:r>
          </a:p>
        </p:txBody>
      </p:sp>
      <p:sp>
        <p:nvSpPr>
          <p:cNvPr id="3" name="Content Placeholder 2"/>
          <p:cNvSpPr>
            <a:spLocks noGrp="1"/>
          </p:cNvSpPr>
          <p:nvPr>
            <p:ph idx="1"/>
          </p:nvPr>
        </p:nvSpPr>
        <p:spPr>
          <a:xfrm>
            <a:off x="838200" y="1905000"/>
            <a:ext cx="8007350" cy="4260304"/>
          </a:xfrm>
          <a:solidFill>
            <a:schemeClr val="accent6">
              <a:lumMod val="50000"/>
            </a:schemeClr>
          </a:solidFill>
        </p:spPr>
        <p:txBody>
          <a:bodyPr/>
          <a:lstStyle/>
          <a:p>
            <a:r>
              <a:rPr lang="en-AU" dirty="0"/>
              <a:t>Latent heat is where energy (heat) is continually applied to the body, however, instead of a change in temperature occurring, there is a change in </a:t>
            </a:r>
            <a:r>
              <a:rPr lang="en-AU" u="sng" dirty="0"/>
              <a:t>state</a:t>
            </a:r>
            <a:r>
              <a:rPr lang="en-AU" dirty="0"/>
              <a:t>.</a:t>
            </a:r>
          </a:p>
          <a:p>
            <a:endParaRPr lang="en-AU" dirty="0"/>
          </a:p>
          <a:p>
            <a:r>
              <a:rPr lang="en-AU" dirty="0"/>
              <a:t>The applied heat is absorbed by the particles, as potential energy, as they move further apart from each other. </a:t>
            </a:r>
          </a:p>
        </p:txBody>
      </p:sp>
    </p:spTree>
    <p:extLst>
      <p:ext uri="{BB962C8B-B14F-4D97-AF65-F5344CB8AC3E}">
        <p14:creationId xmlns:p14="http://schemas.microsoft.com/office/powerpoint/2010/main" val="299571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Ice ↔ Water ↔ Steam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816"/>
            <a:ext cx="9144000" cy="4620126"/>
          </a:xfrm>
          <a:prstGeom prst="rect">
            <a:avLst/>
          </a:prstGeom>
        </p:spPr>
      </p:pic>
    </p:spTree>
    <p:extLst>
      <p:ext uri="{BB962C8B-B14F-4D97-AF65-F5344CB8AC3E}">
        <p14:creationId xmlns:p14="http://schemas.microsoft.com/office/powerpoint/2010/main" val="2710772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14400"/>
          </a:xfrm>
        </p:spPr>
        <p:txBody>
          <a:bodyPr/>
          <a:lstStyle/>
          <a:p>
            <a:r>
              <a:rPr lang="en-AU" dirty="0"/>
              <a:t>Latent Heat of….</a:t>
            </a:r>
          </a:p>
        </p:txBody>
      </p:sp>
      <p:sp>
        <p:nvSpPr>
          <p:cNvPr id="3" name="Content Placeholder 2"/>
          <p:cNvSpPr>
            <a:spLocks noGrp="1"/>
          </p:cNvSpPr>
          <p:nvPr>
            <p:ph idx="1"/>
          </p:nvPr>
        </p:nvSpPr>
        <p:spPr>
          <a:xfrm>
            <a:off x="304800" y="914400"/>
            <a:ext cx="8534400" cy="5638800"/>
          </a:xfrm>
          <a:solidFill>
            <a:schemeClr val="accent6">
              <a:lumMod val="50000"/>
            </a:schemeClr>
          </a:solidFill>
          <a:ln w="0">
            <a:noFill/>
          </a:ln>
        </p:spPr>
        <p:txBody>
          <a:bodyPr/>
          <a:lstStyle/>
          <a:p>
            <a:r>
              <a:rPr lang="en-GB" sz="2800" dirty="0"/>
              <a:t>The </a:t>
            </a:r>
            <a:r>
              <a:rPr lang="en-GB" sz="2800" i="1" u="sng" dirty="0">
                <a:solidFill>
                  <a:srgbClr val="EA76D4"/>
                </a:solidFill>
              </a:rPr>
              <a:t>Latent Heat of Fusion</a:t>
            </a:r>
            <a:r>
              <a:rPr lang="en-GB" sz="2800" dirty="0">
                <a:solidFill>
                  <a:srgbClr val="EA76D4"/>
                </a:solidFill>
              </a:rPr>
              <a:t> </a:t>
            </a:r>
            <a:r>
              <a:rPr lang="en-GB" sz="2800" dirty="0"/>
              <a:t>is the amount of heat (energy) required to convert 1 kg of a Solid completely into a Liquid (or a Liquid into a Solid), without a change in temperature occurring.</a:t>
            </a:r>
          </a:p>
          <a:p>
            <a:endParaRPr lang="en-GB" sz="2800" dirty="0"/>
          </a:p>
          <a:p>
            <a:r>
              <a:rPr lang="en-GB" sz="2800" dirty="0"/>
              <a:t>The </a:t>
            </a:r>
            <a:r>
              <a:rPr lang="en-GB" sz="2800" i="1" u="sng" dirty="0">
                <a:solidFill>
                  <a:srgbClr val="EA76D4"/>
                </a:solidFill>
              </a:rPr>
              <a:t>Latent Heat of Vaporisation</a:t>
            </a:r>
            <a:r>
              <a:rPr lang="en-GB" sz="2800" dirty="0">
                <a:solidFill>
                  <a:srgbClr val="EA76D4"/>
                </a:solidFill>
              </a:rPr>
              <a:t> </a:t>
            </a:r>
            <a:r>
              <a:rPr lang="en-GB" sz="2800" dirty="0"/>
              <a:t>is the energy required to convert 1 kg of a Liquid completely into Vapour (or Vapour into Liquid), without a change in temperature occurring. This is known as the Boiling Point of the Liquid, and is tallied at the Standard Atmospheric Pressure.</a:t>
            </a:r>
          </a:p>
          <a:p>
            <a:endParaRPr lang="en-AU" sz="2800" dirty="0"/>
          </a:p>
        </p:txBody>
      </p:sp>
    </p:spTree>
    <p:extLst>
      <p:ext uri="{BB962C8B-B14F-4D97-AF65-F5344CB8AC3E}">
        <p14:creationId xmlns:p14="http://schemas.microsoft.com/office/powerpoint/2010/main" val="4053060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Latent Heat Formula</a:t>
            </a:r>
          </a:p>
        </p:txBody>
      </p:sp>
      <p:sp>
        <p:nvSpPr>
          <p:cNvPr id="3" name="Content Placeholder 2"/>
          <p:cNvSpPr>
            <a:spLocks noGrp="1"/>
          </p:cNvSpPr>
          <p:nvPr>
            <p:ph idx="1"/>
          </p:nvPr>
        </p:nvSpPr>
        <p:spPr>
          <a:xfrm>
            <a:off x="457200" y="1676400"/>
            <a:ext cx="8388350" cy="4776936"/>
          </a:xfrm>
          <a:solidFill>
            <a:schemeClr val="accent6">
              <a:lumMod val="50000"/>
            </a:schemeClr>
          </a:solidFill>
        </p:spPr>
        <p:txBody>
          <a:bodyPr/>
          <a:lstStyle/>
          <a:p>
            <a:pPr marL="0" indent="0">
              <a:buNone/>
            </a:pPr>
            <a:r>
              <a:rPr lang="en-AU" dirty="0"/>
              <a:t>		</a:t>
            </a:r>
            <a:r>
              <a:rPr lang="en-AU" dirty="0">
                <a:solidFill>
                  <a:srgbClr val="C00000"/>
                </a:solidFill>
              </a:rPr>
              <a:t>Q = mL</a:t>
            </a:r>
          </a:p>
          <a:p>
            <a:pPr marL="0" indent="0">
              <a:buNone/>
            </a:pPr>
            <a:endParaRPr lang="en-AU" sz="1800" dirty="0">
              <a:solidFill>
                <a:srgbClr val="C00000"/>
              </a:solidFill>
            </a:endParaRPr>
          </a:p>
          <a:p>
            <a:pPr marL="0" indent="0">
              <a:buNone/>
            </a:pPr>
            <a:r>
              <a:rPr lang="en-AU" dirty="0"/>
              <a:t>			Q = energy (J) </a:t>
            </a:r>
          </a:p>
          <a:p>
            <a:pPr marL="0" indent="0">
              <a:buNone/>
            </a:pPr>
            <a:r>
              <a:rPr lang="en-AU" dirty="0"/>
              <a:t>			m = mass (kg)</a:t>
            </a:r>
          </a:p>
          <a:p>
            <a:pPr marL="0" indent="0">
              <a:buNone/>
            </a:pPr>
            <a:r>
              <a:rPr lang="en-AU" dirty="0"/>
              <a:t>			L = specific latent heat (J kg</a:t>
            </a:r>
            <a:r>
              <a:rPr lang="en-AU" baseline="30000" dirty="0"/>
              <a:t>-1</a:t>
            </a:r>
            <a:r>
              <a:rPr lang="en-AU" dirty="0"/>
              <a:t>)</a:t>
            </a:r>
          </a:p>
          <a:p>
            <a:pPr marL="0" indent="0">
              <a:buNone/>
            </a:pPr>
            <a:endParaRPr lang="en-AU" dirty="0"/>
          </a:p>
          <a:p>
            <a:pPr>
              <a:tabLst>
                <a:tab pos="1704975" algn="l"/>
                <a:tab pos="3590925" algn="l"/>
              </a:tabLst>
            </a:pPr>
            <a:r>
              <a:rPr lang="en-AU" dirty="0"/>
              <a:t>Water 	</a:t>
            </a:r>
            <a:r>
              <a:rPr lang="en-AU" dirty="0" err="1"/>
              <a:t>L</a:t>
            </a:r>
            <a:r>
              <a:rPr lang="en-AU" baseline="-25000" dirty="0" err="1"/>
              <a:t>fusion</a:t>
            </a:r>
            <a:r>
              <a:rPr lang="en-AU" dirty="0"/>
              <a:t> 	= 3.34 x 10</a:t>
            </a:r>
            <a:r>
              <a:rPr lang="en-AU" baseline="30000" dirty="0"/>
              <a:t>5</a:t>
            </a:r>
            <a:r>
              <a:rPr lang="en-AU" dirty="0"/>
              <a:t> J kg</a:t>
            </a:r>
            <a:r>
              <a:rPr lang="en-AU" baseline="30000" dirty="0"/>
              <a:t>-1</a:t>
            </a:r>
          </a:p>
          <a:p>
            <a:pPr marL="0" indent="0">
              <a:buNone/>
              <a:tabLst>
                <a:tab pos="1704975" algn="l"/>
                <a:tab pos="3590925" algn="l"/>
              </a:tabLst>
            </a:pPr>
            <a:r>
              <a:rPr lang="en-AU" dirty="0"/>
              <a:t>	</a:t>
            </a:r>
            <a:r>
              <a:rPr lang="en-AU" dirty="0" err="1"/>
              <a:t>L</a:t>
            </a:r>
            <a:r>
              <a:rPr lang="en-AU" baseline="-25000" dirty="0" err="1"/>
              <a:t>vaporisation</a:t>
            </a:r>
            <a:r>
              <a:rPr lang="en-AU" dirty="0"/>
              <a:t> 	= 2.26 x 10</a:t>
            </a:r>
            <a:r>
              <a:rPr lang="en-AU" baseline="30000" dirty="0"/>
              <a:t>6</a:t>
            </a:r>
            <a:r>
              <a:rPr lang="en-AU" dirty="0"/>
              <a:t> J kg</a:t>
            </a:r>
            <a:r>
              <a:rPr lang="en-AU" baseline="30000" dirty="0"/>
              <a:t>-1</a:t>
            </a:r>
          </a:p>
        </p:txBody>
      </p:sp>
      <p:sp>
        <p:nvSpPr>
          <p:cNvPr id="4" name="Rectangle 3"/>
          <p:cNvSpPr/>
          <p:nvPr/>
        </p:nvSpPr>
        <p:spPr bwMode="auto">
          <a:xfrm>
            <a:off x="2051720" y="1772816"/>
            <a:ext cx="1981200" cy="685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lgn="ctr">
              <a:buNone/>
            </a:pPr>
            <a:r>
              <a:rPr lang="en-AU" sz="3200" dirty="0">
                <a:solidFill>
                  <a:srgbClr val="C00000"/>
                </a:solidFill>
                <a:effectLst>
                  <a:outerShdw blurRad="38100" dist="38100" dir="2700000" algn="tl">
                    <a:srgbClr val="000000">
                      <a:alpha val="43137"/>
                    </a:srgbClr>
                  </a:outerShdw>
                </a:effectLst>
              </a:rPr>
              <a:t>Q = mL</a:t>
            </a:r>
          </a:p>
        </p:txBody>
      </p:sp>
    </p:spTree>
    <p:extLst>
      <p:ext uri="{BB962C8B-B14F-4D97-AF65-F5344CB8AC3E}">
        <p14:creationId xmlns:p14="http://schemas.microsoft.com/office/powerpoint/2010/main" val="2709401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594030" cy="5688632"/>
          </a:xfrm>
          <a:solidFill>
            <a:schemeClr val="accent6">
              <a:lumMod val="50000"/>
            </a:schemeClr>
          </a:solidFill>
        </p:spPr>
        <p:txBody>
          <a:bodyPr/>
          <a:lstStyle/>
          <a:p>
            <a:pPr marL="0" indent="0">
              <a:buNone/>
            </a:pPr>
            <a:r>
              <a:rPr lang="en-GB" sz="2600" dirty="0"/>
              <a:t>A 2 kW kettle holds 2 litres of water, initially at 20 </a:t>
            </a:r>
            <a:r>
              <a:rPr lang="en-GB" sz="2600" baseline="30000" dirty="0"/>
              <a:t>0</a:t>
            </a:r>
            <a:r>
              <a:rPr lang="en-GB" sz="2600" dirty="0"/>
              <a:t>C. How long will it be before a quarter the water has boiled away, assuming that there are no heat losses?</a:t>
            </a:r>
          </a:p>
          <a:p>
            <a:pPr marL="0" indent="0">
              <a:buNone/>
            </a:pPr>
            <a:r>
              <a:rPr lang="en-GB" sz="2600" dirty="0"/>
              <a:t>Solution</a:t>
            </a:r>
          </a:p>
          <a:p>
            <a:pPr marL="0" indent="0">
              <a:buNone/>
            </a:pPr>
            <a:r>
              <a:rPr lang="en-GB" sz="2600" u="sng" dirty="0">
                <a:effectLst>
                  <a:outerShdw blurRad="38100" dist="38100" dir="2700000" algn="tl">
                    <a:srgbClr val="000000">
                      <a:alpha val="43137"/>
                    </a:srgbClr>
                  </a:outerShdw>
                </a:effectLst>
              </a:rPr>
              <a:t>Step 1:</a:t>
            </a:r>
            <a:r>
              <a:rPr lang="en-GB" sz="2600" dirty="0">
                <a:effectLst>
                  <a:outerShdw blurRad="38100" dist="38100" dir="2700000" algn="tl">
                    <a:srgbClr val="000000">
                      <a:alpha val="43137"/>
                    </a:srgbClr>
                  </a:outerShdw>
                </a:effectLst>
              </a:rPr>
              <a:t> Time to raise the temperature from 20 to 100</a:t>
            </a:r>
            <a:r>
              <a:rPr lang="en-GB" sz="2600" baseline="30000" dirty="0">
                <a:effectLst>
                  <a:outerShdw blurRad="38100" dist="38100" dir="2700000" algn="tl">
                    <a:srgbClr val="000000">
                      <a:alpha val="43137"/>
                    </a:srgbClr>
                  </a:outerShdw>
                </a:effectLst>
              </a:rPr>
              <a:t>0</a:t>
            </a:r>
            <a:r>
              <a:rPr lang="en-GB" sz="2600" dirty="0">
                <a:effectLst>
                  <a:outerShdw blurRad="38100" dist="38100" dir="2700000" algn="tl">
                    <a:srgbClr val="000000">
                      <a:alpha val="43137"/>
                    </a:srgbClr>
                  </a:outerShdw>
                </a:effectLst>
              </a:rPr>
              <a:t>C </a:t>
            </a:r>
          </a:p>
          <a:p>
            <a:pPr marL="0" indent="0">
              <a:buNone/>
            </a:pPr>
            <a:r>
              <a:rPr lang="en-GB" sz="2600" dirty="0">
                <a:effectLst>
                  <a:outerShdw blurRad="38100" dist="38100" dir="2700000" algn="tl">
                    <a:srgbClr val="000000">
                      <a:alpha val="43137"/>
                    </a:srgbClr>
                  </a:outerShdw>
                </a:effectLst>
              </a:rPr>
              <a:t>	Q = </a:t>
            </a:r>
            <a:r>
              <a:rPr lang="en-GB" sz="2600" dirty="0" err="1">
                <a:effectLst>
                  <a:outerShdw blurRad="38100" dist="38100" dir="2700000" algn="tl">
                    <a:srgbClr val="000000">
                      <a:alpha val="43137"/>
                    </a:srgbClr>
                  </a:outerShdw>
                </a:effectLst>
              </a:rPr>
              <a:t>m</a:t>
            </a:r>
            <a:r>
              <a:rPr lang="en-GB" sz="2600" baseline="-25000" dirty="0" err="1">
                <a:effectLst>
                  <a:outerShdw blurRad="38100" dist="38100" dir="2700000" algn="tl">
                    <a:srgbClr val="000000">
                      <a:alpha val="43137"/>
                    </a:srgbClr>
                  </a:outerShdw>
                </a:effectLst>
              </a:rPr>
              <a:t>w</a:t>
            </a:r>
            <a:r>
              <a:rPr lang="en-GB" sz="2600" dirty="0" err="1">
                <a:effectLst>
                  <a:outerShdw blurRad="38100" dist="38100" dir="2700000" algn="tl">
                    <a:srgbClr val="000000">
                      <a:alpha val="43137"/>
                    </a:srgbClr>
                  </a:outerShdw>
                </a:effectLst>
              </a:rPr>
              <a:t>c</a:t>
            </a:r>
            <a:r>
              <a:rPr lang="en-GB" sz="2600" baseline="-25000" dirty="0" err="1">
                <a:effectLst>
                  <a:outerShdw blurRad="38100" dist="38100" dir="2700000" algn="tl">
                    <a:srgbClr val="000000">
                      <a:alpha val="43137"/>
                    </a:srgbClr>
                  </a:outerShdw>
                </a:effectLst>
              </a:rPr>
              <a:t>w</a:t>
            </a:r>
            <a:r>
              <a:rPr lang="el-GR" sz="2600" dirty="0">
                <a:effectLst>
                  <a:outerShdw blurRad="38100" dist="38100" dir="2700000" algn="tl">
                    <a:srgbClr val="000000">
                      <a:alpha val="43137"/>
                    </a:srgbClr>
                  </a:outerShdw>
                </a:effectLst>
              </a:rPr>
              <a:t>Δ</a:t>
            </a:r>
            <a:r>
              <a:rPr lang="en-GB" sz="2600" dirty="0">
                <a:effectLst>
                  <a:outerShdw blurRad="38100" dist="38100" dir="2700000" algn="tl">
                    <a:srgbClr val="000000">
                      <a:alpha val="43137"/>
                    </a:srgbClr>
                  </a:outerShdw>
                </a:effectLst>
              </a:rPr>
              <a:t>T </a:t>
            </a:r>
          </a:p>
          <a:p>
            <a:pPr marL="0" indent="0">
              <a:buNone/>
            </a:pPr>
            <a:r>
              <a:rPr lang="en-GB" sz="2600" dirty="0">
                <a:effectLst>
                  <a:outerShdw blurRad="38100" dist="38100" dir="2700000" algn="tl">
                    <a:srgbClr val="000000">
                      <a:alpha val="43137"/>
                    </a:srgbClr>
                  </a:outerShdw>
                </a:effectLst>
              </a:rPr>
              <a:t>              = 2 x 4200 x 80  </a:t>
            </a:r>
          </a:p>
          <a:p>
            <a:pPr marL="0" indent="0">
              <a:buNone/>
            </a:pPr>
            <a:r>
              <a:rPr lang="en-GB" sz="2600" dirty="0">
                <a:effectLst>
                  <a:outerShdw blurRad="38100" dist="38100" dir="2700000" algn="tl">
                    <a:srgbClr val="000000">
                      <a:alpha val="43137"/>
                    </a:srgbClr>
                  </a:outerShdw>
                </a:effectLst>
              </a:rPr>
              <a:t>              = 672 000J</a:t>
            </a:r>
          </a:p>
          <a:p>
            <a:pPr marL="0" indent="0">
              <a:buNone/>
            </a:pPr>
            <a:r>
              <a:rPr lang="en-GB" sz="2600" dirty="0">
                <a:effectLst>
                  <a:outerShdw blurRad="38100" dist="38100" dir="2700000" algn="tl">
                    <a:srgbClr val="000000">
                      <a:alpha val="43137"/>
                    </a:srgbClr>
                  </a:outerShdw>
                </a:effectLst>
              </a:rPr>
              <a:t>Power = Energy </a:t>
            </a:r>
            <a:r>
              <a:rPr lang="en-GB" sz="2600" dirty="0">
                <a:effectLst>
                  <a:outerShdw blurRad="38100" dist="38100" dir="2700000" algn="tl">
                    <a:srgbClr val="000000">
                      <a:alpha val="43137"/>
                    </a:srgbClr>
                  </a:outerShdw>
                </a:effectLst>
                <a:cs typeface="Arial" charset="0"/>
              </a:rPr>
              <a:t>÷</a:t>
            </a:r>
            <a:r>
              <a:rPr lang="en-GB" sz="2600" dirty="0">
                <a:effectLst>
                  <a:outerShdw blurRad="38100" dist="38100" dir="2700000" algn="tl">
                    <a:srgbClr val="000000">
                      <a:alpha val="43137"/>
                    </a:srgbClr>
                  </a:outerShdw>
                </a:effectLst>
              </a:rPr>
              <a:t> time</a:t>
            </a:r>
          </a:p>
          <a:p>
            <a:pPr marL="0" indent="0">
              <a:buNone/>
            </a:pPr>
            <a:r>
              <a:rPr lang="en-GB" sz="2600" dirty="0">
                <a:effectLst>
                  <a:outerShdw blurRad="38100" dist="38100" dir="2700000" algn="tl">
                    <a:srgbClr val="000000">
                      <a:alpha val="43137"/>
                    </a:srgbClr>
                  </a:outerShdw>
                </a:effectLst>
              </a:rPr>
              <a:t>		time = Energy </a:t>
            </a:r>
            <a:r>
              <a:rPr lang="en-GB" sz="2600" dirty="0">
                <a:effectLst>
                  <a:outerShdw blurRad="38100" dist="38100" dir="2700000" algn="tl">
                    <a:srgbClr val="000000">
                      <a:alpha val="43137"/>
                    </a:srgbClr>
                  </a:outerShdw>
                </a:effectLst>
                <a:cs typeface="Arial" charset="0"/>
              </a:rPr>
              <a:t>÷ Power</a:t>
            </a:r>
            <a:r>
              <a:rPr lang="en-GB" sz="2600" dirty="0">
                <a:effectLst>
                  <a:outerShdw blurRad="38100" dist="38100" dir="2700000" algn="tl">
                    <a:srgbClr val="000000">
                      <a:alpha val="43137"/>
                    </a:srgbClr>
                  </a:outerShdw>
                </a:effectLst>
              </a:rPr>
              <a:t> </a:t>
            </a:r>
          </a:p>
          <a:p>
            <a:pPr marL="0" indent="0">
              <a:buNone/>
            </a:pPr>
            <a:r>
              <a:rPr lang="en-GB" sz="2600" dirty="0">
                <a:effectLst>
                  <a:outerShdw blurRad="38100" dist="38100" dir="2700000" algn="tl">
                    <a:srgbClr val="000000">
                      <a:alpha val="43137"/>
                    </a:srgbClr>
                  </a:outerShdw>
                </a:effectLst>
              </a:rPr>
              <a:t>		        = 672 000 </a:t>
            </a:r>
            <a:r>
              <a:rPr lang="en-GB" sz="2600" dirty="0">
                <a:effectLst>
                  <a:outerShdw blurRad="38100" dist="38100" dir="2700000" algn="tl">
                    <a:srgbClr val="000000">
                      <a:alpha val="43137"/>
                    </a:srgbClr>
                  </a:outerShdw>
                </a:effectLst>
                <a:cs typeface="Arial" charset="0"/>
              </a:rPr>
              <a:t>÷</a:t>
            </a:r>
            <a:r>
              <a:rPr lang="en-GB" sz="2600" dirty="0">
                <a:effectLst>
                  <a:outerShdw blurRad="38100" dist="38100" dir="2700000" algn="tl">
                    <a:srgbClr val="000000">
                      <a:alpha val="43137"/>
                    </a:srgbClr>
                  </a:outerShdw>
                </a:effectLst>
              </a:rPr>
              <a:t> 2000 </a:t>
            </a:r>
          </a:p>
          <a:p>
            <a:pPr marL="0" indent="0">
              <a:buNone/>
            </a:pPr>
            <a:r>
              <a:rPr lang="en-GB" sz="2600" dirty="0">
                <a:effectLst>
                  <a:outerShdw blurRad="38100" dist="38100" dir="2700000" algn="tl">
                    <a:srgbClr val="000000">
                      <a:alpha val="43137"/>
                    </a:srgbClr>
                  </a:outerShdw>
                </a:effectLst>
              </a:rPr>
              <a:t>     		        = 336 seconds</a:t>
            </a:r>
          </a:p>
          <a:p>
            <a:pPr marL="0" indent="0">
              <a:buNone/>
            </a:pPr>
            <a:endParaRPr lang="en-GB" sz="2600" dirty="0"/>
          </a:p>
          <a:p>
            <a:pPr marL="0" indent="0">
              <a:buNone/>
            </a:pPr>
            <a:endParaRPr lang="en-GB" sz="2600" dirty="0"/>
          </a:p>
          <a:p>
            <a:endParaRPr lang="en-GB" sz="2600" dirty="0"/>
          </a:p>
          <a:p>
            <a:endParaRPr lang="en-AU" sz="2600" dirty="0"/>
          </a:p>
        </p:txBody>
      </p:sp>
      <p:sp>
        <p:nvSpPr>
          <p:cNvPr id="2" name="Title 1"/>
          <p:cNvSpPr>
            <a:spLocks noGrp="1"/>
          </p:cNvSpPr>
          <p:nvPr>
            <p:ph type="title"/>
          </p:nvPr>
        </p:nvSpPr>
        <p:spPr>
          <a:xfrm>
            <a:off x="457200" y="1"/>
            <a:ext cx="8385175" cy="838200"/>
          </a:xfrm>
        </p:spPr>
        <p:txBody>
          <a:bodyPr/>
          <a:lstStyle/>
          <a:p>
            <a:r>
              <a:rPr lang="en-AU" dirty="0"/>
              <a:t>Example 1.4a</a:t>
            </a:r>
          </a:p>
        </p:txBody>
      </p:sp>
    </p:spTree>
    <p:extLst>
      <p:ext uri="{BB962C8B-B14F-4D97-AF65-F5344CB8AC3E}">
        <p14:creationId xmlns:p14="http://schemas.microsoft.com/office/powerpoint/2010/main" val="113871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705" y="728463"/>
            <a:ext cx="8594030" cy="6012905"/>
          </a:xfrm>
          <a:solidFill>
            <a:schemeClr val="accent6">
              <a:lumMod val="50000"/>
            </a:schemeClr>
          </a:solidFill>
        </p:spPr>
        <p:txBody>
          <a:bodyPr/>
          <a:lstStyle/>
          <a:p>
            <a:pPr marL="0" indent="0">
              <a:buNone/>
            </a:pPr>
            <a:r>
              <a:rPr lang="en-GB" sz="2600" dirty="0"/>
              <a:t>A 2 kW kettle holds 2 litres of water, initially at 20 </a:t>
            </a:r>
            <a:r>
              <a:rPr lang="en-GB" sz="2600" baseline="30000" dirty="0"/>
              <a:t>0</a:t>
            </a:r>
            <a:r>
              <a:rPr lang="en-GB" sz="2600" dirty="0"/>
              <a:t>C. How long will it be before a quarter the water has boiled away, assuming that there are no heat losses?</a:t>
            </a:r>
          </a:p>
          <a:p>
            <a:pPr marL="0" indent="0">
              <a:buNone/>
            </a:pPr>
            <a:r>
              <a:rPr lang="en-GB" sz="2600" dirty="0"/>
              <a:t>Solution</a:t>
            </a:r>
          </a:p>
          <a:p>
            <a:pPr marL="0" indent="0">
              <a:buNone/>
            </a:pPr>
            <a:r>
              <a:rPr lang="en-GB" sz="2600" u="sng" dirty="0">
                <a:effectLst>
                  <a:outerShdw blurRad="38100" dist="38100" dir="2700000" algn="tl">
                    <a:srgbClr val="000000">
                      <a:alpha val="43137"/>
                    </a:srgbClr>
                  </a:outerShdw>
                </a:effectLst>
              </a:rPr>
              <a:t>Step 2:</a:t>
            </a:r>
            <a:r>
              <a:rPr lang="en-GB" sz="2600" dirty="0">
                <a:effectLst>
                  <a:outerShdw blurRad="38100" dist="38100" dir="2700000" algn="tl">
                    <a:srgbClr val="000000">
                      <a:alpha val="43137"/>
                    </a:srgbClr>
                  </a:outerShdw>
                </a:effectLst>
              </a:rPr>
              <a:t> Time to </a:t>
            </a:r>
            <a:r>
              <a:rPr lang="en-GB" sz="2600" dirty="0">
                <a:effectLst/>
              </a:rPr>
              <a:t>boil away 0.5 kg of the water</a:t>
            </a:r>
          </a:p>
          <a:p>
            <a:pPr marL="0" indent="0">
              <a:buNone/>
            </a:pPr>
            <a:r>
              <a:rPr lang="en-GB" sz="2600" dirty="0">
                <a:effectLst/>
              </a:rPr>
              <a:t>	Q = </a:t>
            </a:r>
            <a:r>
              <a:rPr lang="en-GB" sz="2600" dirty="0" err="1">
                <a:effectLst/>
              </a:rPr>
              <a:t>mL</a:t>
            </a:r>
            <a:r>
              <a:rPr lang="en-GB" sz="2600" baseline="-25000" dirty="0" err="1">
                <a:effectLst/>
              </a:rPr>
              <a:t>v</a:t>
            </a:r>
            <a:r>
              <a:rPr lang="en-GB" sz="2600" dirty="0">
                <a:effectLst/>
              </a:rPr>
              <a:t> </a:t>
            </a:r>
          </a:p>
          <a:p>
            <a:pPr marL="0" indent="0">
              <a:buNone/>
            </a:pPr>
            <a:r>
              <a:rPr lang="en-GB" sz="2600" dirty="0">
                <a:effectLst/>
              </a:rPr>
              <a:t>	    = 0.5 x 2 250 000 </a:t>
            </a:r>
          </a:p>
          <a:p>
            <a:pPr marL="0" indent="0">
              <a:buNone/>
            </a:pPr>
            <a:r>
              <a:rPr lang="en-GB" sz="2600" dirty="0">
                <a:effectLst/>
              </a:rPr>
              <a:t>	    = 1125000 J</a:t>
            </a:r>
            <a:endParaRPr lang="en-GB" sz="2600" dirty="0">
              <a:effectLst/>
              <a:sym typeface="Symbol" pitchFamily="18" charset="2"/>
            </a:endParaRPr>
          </a:p>
          <a:p>
            <a:pPr marL="0" indent="0">
              <a:buNone/>
            </a:pPr>
            <a:r>
              <a:rPr lang="en-GB" sz="2600" dirty="0">
                <a:effectLst/>
              </a:rPr>
              <a:t>Power = Energy </a:t>
            </a:r>
            <a:r>
              <a:rPr lang="en-GB" sz="2600" dirty="0">
                <a:effectLst/>
                <a:cs typeface="Arial" charset="0"/>
              </a:rPr>
              <a:t>÷</a:t>
            </a:r>
            <a:r>
              <a:rPr lang="en-GB" sz="2600" dirty="0">
                <a:effectLst/>
              </a:rPr>
              <a:t> time</a:t>
            </a:r>
          </a:p>
          <a:p>
            <a:pPr marL="0" indent="0">
              <a:buNone/>
            </a:pPr>
            <a:r>
              <a:rPr lang="en-GB" sz="2600" dirty="0">
                <a:effectLst/>
              </a:rPr>
              <a:t>	       time = Energy </a:t>
            </a:r>
            <a:r>
              <a:rPr lang="en-GB" sz="2600" dirty="0">
                <a:effectLst/>
                <a:cs typeface="Arial" charset="0"/>
              </a:rPr>
              <a:t>÷ Power</a:t>
            </a:r>
            <a:r>
              <a:rPr lang="en-GB" sz="2600" dirty="0">
                <a:effectLst/>
              </a:rPr>
              <a:t> </a:t>
            </a:r>
          </a:p>
          <a:p>
            <a:pPr marL="0" indent="0">
              <a:buNone/>
            </a:pPr>
            <a:r>
              <a:rPr lang="en-GB" sz="2600" dirty="0">
                <a:effectLst/>
              </a:rPr>
              <a:t>                         = 1125000 </a:t>
            </a:r>
            <a:r>
              <a:rPr lang="en-GB" sz="2600" dirty="0">
                <a:effectLst/>
                <a:cs typeface="Arial" charset="0"/>
              </a:rPr>
              <a:t>÷ 2000 </a:t>
            </a:r>
          </a:p>
          <a:p>
            <a:pPr marL="0" indent="0">
              <a:buNone/>
            </a:pPr>
            <a:r>
              <a:rPr lang="en-GB" sz="2600" dirty="0">
                <a:effectLst/>
                <a:cs typeface="Arial" charset="0"/>
              </a:rPr>
              <a:t>                         = 562.5 seconds    </a:t>
            </a:r>
          </a:p>
          <a:p>
            <a:pPr marL="0" indent="0">
              <a:buNone/>
            </a:pPr>
            <a:r>
              <a:rPr lang="en-GB" sz="2800" b="1" dirty="0"/>
              <a:t>TOTAL TIME</a:t>
            </a:r>
            <a:r>
              <a:rPr lang="en-GB" sz="2800" b="1" dirty="0">
                <a:cs typeface="Arial" charset="0"/>
              </a:rPr>
              <a:t> =  336 + 562.5   =  898.5 seconds</a:t>
            </a:r>
            <a:endParaRPr lang="en-GB" sz="2800" b="1" dirty="0"/>
          </a:p>
          <a:p>
            <a:pPr marL="0" indent="0">
              <a:buNone/>
            </a:pPr>
            <a:r>
              <a:rPr lang="en-GB" sz="2600" dirty="0">
                <a:effectLst/>
              </a:rPr>
              <a:t> </a:t>
            </a:r>
          </a:p>
          <a:p>
            <a:pPr marL="0" indent="0">
              <a:buNone/>
            </a:pPr>
            <a:endParaRPr lang="en-GB" sz="2600" dirty="0"/>
          </a:p>
          <a:p>
            <a:pPr marL="0" indent="0">
              <a:buNone/>
            </a:pPr>
            <a:endParaRPr lang="en-GB" sz="2600" dirty="0"/>
          </a:p>
          <a:p>
            <a:endParaRPr lang="en-GB" sz="2600" dirty="0"/>
          </a:p>
          <a:p>
            <a:endParaRPr lang="en-AU" sz="2600" dirty="0"/>
          </a:p>
        </p:txBody>
      </p:sp>
      <p:sp>
        <p:nvSpPr>
          <p:cNvPr id="2" name="Title 1"/>
          <p:cNvSpPr>
            <a:spLocks noGrp="1"/>
          </p:cNvSpPr>
          <p:nvPr>
            <p:ph type="title"/>
          </p:nvPr>
        </p:nvSpPr>
        <p:spPr>
          <a:xfrm>
            <a:off x="457200" y="1"/>
            <a:ext cx="8385175" cy="838200"/>
          </a:xfrm>
        </p:spPr>
        <p:txBody>
          <a:bodyPr/>
          <a:lstStyle/>
          <a:p>
            <a:r>
              <a:rPr lang="en-AU" dirty="0"/>
              <a:t>Example 1.4a</a:t>
            </a:r>
          </a:p>
        </p:txBody>
      </p:sp>
    </p:spTree>
    <p:extLst>
      <p:ext uri="{BB962C8B-B14F-4D97-AF65-F5344CB8AC3E}">
        <p14:creationId xmlns:p14="http://schemas.microsoft.com/office/powerpoint/2010/main" val="270269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200"/>
          </a:xfrm>
        </p:spPr>
        <p:txBody>
          <a:bodyPr/>
          <a:lstStyle/>
          <a:p>
            <a:r>
              <a:rPr lang="en-AU" dirty="0"/>
              <a:t>Example 1.4b</a:t>
            </a:r>
          </a:p>
        </p:txBody>
      </p:sp>
      <p:sp>
        <p:nvSpPr>
          <p:cNvPr id="3" name="Content Placeholder 2"/>
          <p:cNvSpPr>
            <a:spLocks noGrp="1"/>
          </p:cNvSpPr>
          <p:nvPr>
            <p:ph idx="1"/>
          </p:nvPr>
        </p:nvSpPr>
        <p:spPr>
          <a:xfrm>
            <a:off x="323528" y="692696"/>
            <a:ext cx="8522022" cy="5832648"/>
          </a:xfrm>
          <a:solidFill>
            <a:schemeClr val="accent6">
              <a:lumMod val="50000"/>
            </a:schemeClr>
          </a:solidFill>
        </p:spPr>
        <p:txBody>
          <a:bodyPr/>
          <a:lstStyle/>
          <a:p>
            <a:pPr marL="0" indent="0">
              <a:buNone/>
            </a:pPr>
            <a:r>
              <a:rPr lang="en-AU" sz="2600" dirty="0"/>
              <a:t>A basket-baller attains a high metabolic rate during a game and much of the excess heat generated must be lost </a:t>
            </a:r>
            <a:r>
              <a:rPr lang="en-AU" sz="2600" dirty="0" err="1"/>
              <a:t>bt</a:t>
            </a:r>
            <a:r>
              <a:rPr lang="en-AU" sz="2600" dirty="0"/>
              <a:t> sweating. During such a game Andrew develops excess heat at a rate of 800 W. If 90% of this heat must be lost by sweating, calculate the mass of the sweat produced in a 10 minute session. Assume the Latent Heat of sweat is 2.4 x 10</a:t>
            </a:r>
            <a:r>
              <a:rPr lang="en-AU" sz="2600" baseline="30000" dirty="0"/>
              <a:t>6</a:t>
            </a:r>
            <a:r>
              <a:rPr lang="en-AU" sz="2600" dirty="0"/>
              <a:t> J kg</a:t>
            </a:r>
            <a:r>
              <a:rPr lang="en-AU" sz="2600" baseline="30000" dirty="0"/>
              <a:t>-1</a:t>
            </a:r>
            <a:r>
              <a:rPr lang="en-AU" sz="2600" dirty="0"/>
              <a:t>.</a:t>
            </a:r>
          </a:p>
          <a:p>
            <a:pPr marL="0" indent="0">
              <a:buNone/>
            </a:pPr>
            <a:r>
              <a:rPr lang="en-AU" sz="2600" dirty="0"/>
              <a:t>Solution</a:t>
            </a:r>
          </a:p>
          <a:p>
            <a:pPr marL="0" indent="0">
              <a:buNone/>
            </a:pPr>
            <a:r>
              <a:rPr lang="en-AU" sz="2600" dirty="0"/>
              <a:t>m = ?</a:t>
            </a:r>
          </a:p>
          <a:p>
            <a:pPr marL="0" indent="0">
              <a:buNone/>
            </a:pPr>
            <a:r>
              <a:rPr lang="en-AU" sz="2600" dirty="0"/>
              <a:t>L = 2.4 x 10</a:t>
            </a:r>
            <a:r>
              <a:rPr lang="en-AU" sz="2600" baseline="30000" dirty="0"/>
              <a:t>6</a:t>
            </a:r>
            <a:r>
              <a:rPr lang="en-AU" sz="2600" dirty="0"/>
              <a:t> J kg</a:t>
            </a:r>
            <a:r>
              <a:rPr lang="en-AU" sz="2600" baseline="30000" dirty="0"/>
              <a:t>-1</a:t>
            </a:r>
            <a:endParaRPr lang="en-AU" sz="2600" dirty="0"/>
          </a:p>
          <a:p>
            <a:pPr marL="0" indent="0">
              <a:buNone/>
            </a:pPr>
            <a:r>
              <a:rPr lang="en-AU" sz="2600" dirty="0"/>
              <a:t>t = 10 minutes = 600 seconds</a:t>
            </a:r>
          </a:p>
          <a:p>
            <a:pPr marL="0" indent="0">
              <a:buNone/>
            </a:pPr>
            <a:r>
              <a:rPr lang="en-AU" sz="2600" dirty="0"/>
              <a:t>P = 800 W</a:t>
            </a:r>
          </a:p>
          <a:p>
            <a:pPr marL="0" indent="0">
              <a:buNone/>
            </a:pPr>
            <a:r>
              <a:rPr lang="en-AU" sz="2600" dirty="0"/>
              <a:t>E = Q (both are energy measured in Joules)</a:t>
            </a:r>
          </a:p>
        </p:txBody>
      </p:sp>
    </p:spTree>
    <p:extLst>
      <p:ext uri="{BB962C8B-B14F-4D97-AF65-F5344CB8AC3E}">
        <p14:creationId xmlns:p14="http://schemas.microsoft.com/office/powerpoint/2010/main" val="335296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838199"/>
          </a:xfrm>
        </p:spPr>
        <p:txBody>
          <a:bodyPr/>
          <a:lstStyle/>
          <a:p>
            <a:r>
              <a:rPr lang="en-AU" dirty="0"/>
              <a:t>Example 1.4b</a:t>
            </a:r>
          </a:p>
        </p:txBody>
      </p:sp>
      <p:sp>
        <p:nvSpPr>
          <p:cNvPr id="3" name="Content Placeholder 2"/>
          <p:cNvSpPr>
            <a:spLocks noGrp="1"/>
          </p:cNvSpPr>
          <p:nvPr>
            <p:ph idx="1"/>
          </p:nvPr>
        </p:nvSpPr>
        <p:spPr>
          <a:xfrm>
            <a:off x="323528" y="990600"/>
            <a:ext cx="8522022" cy="5638800"/>
          </a:xfrm>
          <a:solidFill>
            <a:schemeClr val="accent6">
              <a:lumMod val="50000"/>
            </a:schemeClr>
          </a:solidFill>
        </p:spPr>
        <p:txBody>
          <a:bodyPr/>
          <a:lstStyle/>
          <a:p>
            <a:pPr marL="0" indent="0">
              <a:spcBef>
                <a:spcPts val="0"/>
              </a:spcBef>
              <a:buNone/>
            </a:pPr>
            <a:r>
              <a:rPr lang="en-AU" sz="2600" dirty="0"/>
              <a:t>P = </a:t>
            </a:r>
            <a:r>
              <a:rPr lang="en-AU" sz="2600" u="sng" dirty="0"/>
              <a:t>Energy</a:t>
            </a:r>
            <a:r>
              <a:rPr lang="en-AU" sz="2600" dirty="0"/>
              <a:t> = </a:t>
            </a:r>
            <a:r>
              <a:rPr lang="en-AU" sz="2600" u="sng" dirty="0"/>
              <a:t>Q</a:t>
            </a:r>
          </a:p>
          <a:p>
            <a:pPr marL="0" indent="0">
              <a:spcBef>
                <a:spcPts val="0"/>
              </a:spcBef>
              <a:buNone/>
            </a:pPr>
            <a:r>
              <a:rPr lang="en-AU" sz="2600" dirty="0"/>
              <a:t>	time	    t</a:t>
            </a:r>
          </a:p>
          <a:p>
            <a:pPr marL="0" indent="0">
              <a:spcBef>
                <a:spcPts val="0"/>
              </a:spcBef>
              <a:buNone/>
            </a:pPr>
            <a:r>
              <a:rPr lang="en-AU" sz="2600" dirty="0"/>
              <a:t>	</a:t>
            </a:r>
            <a:r>
              <a:rPr lang="ar-AE" sz="2600" dirty="0"/>
              <a:t>؞</a:t>
            </a:r>
            <a:r>
              <a:rPr lang="en-AU" sz="2600" dirty="0"/>
              <a:t>   Q = P x t = 800 x 600 = 4.8 x 10</a:t>
            </a:r>
            <a:r>
              <a:rPr lang="en-AU" sz="2600" baseline="30000" dirty="0"/>
              <a:t>5</a:t>
            </a:r>
            <a:r>
              <a:rPr lang="en-AU" sz="2600" dirty="0"/>
              <a:t> J</a:t>
            </a:r>
          </a:p>
          <a:p>
            <a:pPr marL="0" indent="0">
              <a:spcBef>
                <a:spcPts val="0"/>
              </a:spcBef>
              <a:buNone/>
            </a:pPr>
            <a:r>
              <a:rPr lang="en-AU" sz="2600" dirty="0"/>
              <a:t>	</a:t>
            </a:r>
          </a:p>
          <a:p>
            <a:pPr marL="0" indent="0">
              <a:spcBef>
                <a:spcPts val="0"/>
              </a:spcBef>
              <a:buNone/>
            </a:pPr>
            <a:r>
              <a:rPr lang="en-AU" sz="2600" dirty="0"/>
              <a:t>	only 90% of this is lost by sweat</a:t>
            </a:r>
          </a:p>
          <a:p>
            <a:pPr marL="0" indent="0">
              <a:spcBef>
                <a:spcPts val="0"/>
              </a:spcBef>
              <a:buNone/>
            </a:pPr>
            <a:r>
              <a:rPr lang="en-AU" sz="2600" dirty="0"/>
              <a:t>	Q</a:t>
            </a:r>
            <a:r>
              <a:rPr lang="en-AU" sz="2600" baseline="-25000" dirty="0"/>
              <a:t>sweat</a:t>
            </a:r>
            <a:r>
              <a:rPr lang="en-AU" sz="2600" dirty="0"/>
              <a:t> = 90% x 4.8 x 10</a:t>
            </a:r>
            <a:r>
              <a:rPr lang="en-AU" sz="2600" baseline="30000" dirty="0"/>
              <a:t>5</a:t>
            </a:r>
            <a:r>
              <a:rPr lang="en-AU" sz="2600" dirty="0"/>
              <a:t> J = 4.32 x 10</a:t>
            </a:r>
            <a:r>
              <a:rPr lang="en-AU" sz="2600" baseline="30000" dirty="0"/>
              <a:t>5</a:t>
            </a:r>
            <a:r>
              <a:rPr lang="en-AU" sz="2600" dirty="0"/>
              <a:t> J </a:t>
            </a:r>
          </a:p>
          <a:p>
            <a:pPr marL="0" indent="0">
              <a:spcBef>
                <a:spcPts val="0"/>
              </a:spcBef>
              <a:buNone/>
            </a:pPr>
            <a:endParaRPr lang="en-AU" sz="2600" dirty="0"/>
          </a:p>
          <a:p>
            <a:pPr marL="0" indent="0">
              <a:spcBef>
                <a:spcPts val="0"/>
              </a:spcBef>
              <a:buNone/>
            </a:pPr>
            <a:r>
              <a:rPr lang="en-AU" sz="2600" dirty="0"/>
              <a:t>Also Q</a:t>
            </a:r>
            <a:r>
              <a:rPr lang="en-AU" sz="2600" baseline="-25000" dirty="0"/>
              <a:t>sweat</a:t>
            </a:r>
            <a:r>
              <a:rPr lang="en-AU" sz="2600" dirty="0"/>
              <a:t> = m </a:t>
            </a:r>
            <a:r>
              <a:rPr lang="en-AU" sz="2600" dirty="0" err="1"/>
              <a:t>L</a:t>
            </a:r>
            <a:r>
              <a:rPr lang="en-AU" sz="2600" baseline="-25000" dirty="0" err="1"/>
              <a:t>v</a:t>
            </a:r>
            <a:endParaRPr lang="en-AU" sz="2600" baseline="-25000" dirty="0"/>
          </a:p>
          <a:p>
            <a:pPr marL="0" indent="0">
              <a:spcBef>
                <a:spcPts val="0"/>
              </a:spcBef>
              <a:buNone/>
            </a:pPr>
            <a:endParaRPr lang="en-AU" sz="2600" dirty="0"/>
          </a:p>
          <a:p>
            <a:pPr marL="0" indent="0">
              <a:spcBef>
                <a:spcPts val="0"/>
              </a:spcBef>
              <a:buNone/>
            </a:pPr>
            <a:r>
              <a:rPr lang="en-AU" sz="2600" dirty="0"/>
              <a:t>Hence m = </a:t>
            </a:r>
            <a:r>
              <a:rPr lang="en-AU" sz="2600" u="sng" dirty="0"/>
              <a:t>    L     </a:t>
            </a:r>
            <a:r>
              <a:rPr lang="en-AU" sz="2600" dirty="0"/>
              <a:t> = </a:t>
            </a:r>
            <a:r>
              <a:rPr lang="en-AU" sz="2600" u="sng" dirty="0"/>
              <a:t>  2.4 x 10</a:t>
            </a:r>
            <a:r>
              <a:rPr lang="en-AU" sz="2600" u="sng" baseline="30000" dirty="0"/>
              <a:t>6</a:t>
            </a:r>
            <a:r>
              <a:rPr lang="en-AU" sz="2600" u="sng" dirty="0"/>
              <a:t> </a:t>
            </a:r>
            <a:r>
              <a:rPr lang="en-AU" sz="2600" dirty="0"/>
              <a:t>= 0.18 kg</a:t>
            </a:r>
          </a:p>
          <a:p>
            <a:pPr marL="0" indent="0">
              <a:spcBef>
                <a:spcPts val="0"/>
              </a:spcBef>
              <a:buNone/>
            </a:pPr>
            <a:r>
              <a:rPr lang="en-AU" sz="2600" dirty="0"/>
              <a:t>		Q</a:t>
            </a:r>
            <a:r>
              <a:rPr lang="en-AU" sz="2600" baseline="-25000" dirty="0"/>
              <a:t>sweat</a:t>
            </a:r>
            <a:r>
              <a:rPr lang="en-AU" sz="2600" dirty="0"/>
              <a:t>      4.32 x 10</a:t>
            </a:r>
            <a:r>
              <a:rPr lang="en-AU" sz="2600" baseline="30000" dirty="0"/>
              <a:t>5 </a:t>
            </a:r>
            <a:r>
              <a:rPr lang="en-AU" sz="2600" dirty="0"/>
              <a:t>		</a:t>
            </a:r>
          </a:p>
          <a:p>
            <a:pPr marL="0" indent="0">
              <a:spcBef>
                <a:spcPts val="0"/>
              </a:spcBef>
              <a:buNone/>
            </a:pPr>
            <a:endParaRPr lang="en-AU" sz="2600" dirty="0"/>
          </a:p>
          <a:p>
            <a:pPr marL="0" indent="0">
              <a:spcBef>
                <a:spcPts val="0"/>
              </a:spcBef>
              <a:buNone/>
            </a:pPr>
            <a:r>
              <a:rPr lang="en-AU" sz="2600" dirty="0"/>
              <a:t>Hence 180 g of sweat is lost</a:t>
            </a:r>
          </a:p>
        </p:txBody>
      </p:sp>
    </p:spTree>
    <p:extLst>
      <p:ext uri="{BB962C8B-B14F-4D97-AF65-F5344CB8AC3E}">
        <p14:creationId xmlns:p14="http://schemas.microsoft.com/office/powerpoint/2010/main" val="128203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457200" y="0"/>
            <a:ext cx="8385175" cy="1431925"/>
          </a:xfrm>
        </p:spPr>
        <p:txBody>
          <a:bodyPr/>
          <a:lstStyle/>
          <a:p>
            <a:r>
              <a:rPr lang="en-US" dirty="0"/>
              <a:t>STATES OF MATTER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31808" cy="4949952"/>
          </a:xfrm>
          <a:prstGeom prst="rect">
            <a:avLst/>
          </a:prstGeom>
        </p:spPr>
      </p:pic>
    </p:spTree>
    <p:extLst>
      <p:ext uri="{BB962C8B-B14F-4D97-AF65-F5344CB8AC3E}">
        <p14:creationId xmlns:p14="http://schemas.microsoft.com/office/powerpoint/2010/main" val="264205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761999"/>
          </a:xfrm>
        </p:spPr>
        <p:txBody>
          <a:bodyPr/>
          <a:lstStyle/>
          <a:p>
            <a:r>
              <a:rPr lang="en-AU" dirty="0"/>
              <a:t>Example 1.4c</a:t>
            </a:r>
          </a:p>
        </p:txBody>
      </p:sp>
      <p:sp>
        <p:nvSpPr>
          <p:cNvPr id="3" name="Content Placeholder 2"/>
          <p:cNvSpPr>
            <a:spLocks noGrp="1"/>
          </p:cNvSpPr>
          <p:nvPr>
            <p:ph idx="1"/>
          </p:nvPr>
        </p:nvSpPr>
        <p:spPr>
          <a:xfrm>
            <a:off x="838200" y="761999"/>
            <a:ext cx="8007350" cy="6010655"/>
          </a:xfrm>
          <a:solidFill>
            <a:schemeClr val="accent6">
              <a:lumMod val="50000"/>
            </a:schemeClr>
          </a:solidFill>
        </p:spPr>
        <p:txBody>
          <a:bodyPr/>
          <a:lstStyle/>
          <a:p>
            <a:pPr marL="0" indent="0">
              <a:buNone/>
            </a:pPr>
            <a:r>
              <a:rPr lang="en-AU" sz="2400" dirty="0"/>
              <a:t>Determine the amount of energy required to change 250g of ice at -20 </a:t>
            </a:r>
            <a:r>
              <a:rPr lang="en-AU" sz="2400" baseline="30000" dirty="0" err="1"/>
              <a:t>o</a:t>
            </a:r>
            <a:r>
              <a:rPr lang="en-AU" sz="2400" dirty="0" err="1"/>
              <a:t>C</a:t>
            </a:r>
            <a:r>
              <a:rPr lang="en-AU" sz="2400" dirty="0"/>
              <a:t> to water at 25 </a:t>
            </a:r>
            <a:r>
              <a:rPr lang="en-AU" sz="2400" baseline="30000" dirty="0" err="1"/>
              <a:t>o</a:t>
            </a:r>
            <a:r>
              <a:rPr lang="en-AU" sz="2400" dirty="0" err="1"/>
              <a:t>C.</a:t>
            </a:r>
            <a:endParaRPr lang="en-AU" sz="2400" dirty="0"/>
          </a:p>
          <a:p>
            <a:pPr marL="0" indent="0">
              <a:buNone/>
              <a:tabLst>
                <a:tab pos="2330450" algn="l"/>
              </a:tabLst>
            </a:pPr>
            <a:r>
              <a:rPr lang="en-AU" sz="2400" dirty="0"/>
              <a:t>	m = 0.25kg</a:t>
            </a:r>
          </a:p>
          <a:p>
            <a:pPr marL="0" indent="0">
              <a:buNone/>
              <a:tabLst>
                <a:tab pos="2330450" algn="l"/>
              </a:tabLst>
            </a:pPr>
            <a:r>
              <a:rPr lang="en-AU" sz="2400" dirty="0"/>
              <a:t>	Q</a:t>
            </a:r>
            <a:r>
              <a:rPr lang="en-AU" sz="2400" baseline="-25000" dirty="0"/>
              <a:t>3</a:t>
            </a:r>
            <a:r>
              <a:rPr lang="en-AU" sz="2400" dirty="0"/>
              <a:t>: c</a:t>
            </a:r>
            <a:r>
              <a:rPr lang="en-AU" sz="2400" baseline="-25000" dirty="0"/>
              <a:t>water</a:t>
            </a:r>
            <a:r>
              <a:rPr lang="en-AU" sz="2400" dirty="0"/>
              <a:t> = 4.18 × 10</a:t>
            </a:r>
            <a:r>
              <a:rPr lang="en-AU" sz="2400" baseline="30000" dirty="0"/>
              <a:t>3</a:t>
            </a:r>
            <a:r>
              <a:rPr lang="en-AU" sz="2400" dirty="0"/>
              <a:t> J kg</a:t>
            </a:r>
            <a:r>
              <a:rPr lang="en-AU" sz="2400" baseline="30000" dirty="0"/>
              <a:t>-1</a:t>
            </a:r>
            <a:r>
              <a:rPr lang="en-AU" sz="2400" dirty="0"/>
              <a:t> K</a:t>
            </a:r>
            <a:r>
              <a:rPr lang="en-AU" sz="2400" baseline="30000" dirty="0"/>
              <a:t>-1</a:t>
            </a:r>
          </a:p>
          <a:p>
            <a:pPr marL="0" indent="0">
              <a:buNone/>
              <a:tabLst>
                <a:tab pos="2330450" algn="l"/>
              </a:tabLst>
            </a:pPr>
            <a:r>
              <a:rPr lang="en-AU" sz="2400" baseline="30000" dirty="0"/>
              <a:t>	         </a:t>
            </a:r>
            <a:r>
              <a:rPr lang="en-AU" sz="2400" dirty="0"/>
              <a:t>Q</a:t>
            </a:r>
            <a:r>
              <a:rPr lang="en-AU" sz="2400" baseline="-25000" dirty="0"/>
              <a:t>3</a:t>
            </a:r>
            <a:r>
              <a:rPr lang="en-AU" sz="2400" dirty="0"/>
              <a:t> = 0.25 × 4.18 × 10</a:t>
            </a:r>
            <a:r>
              <a:rPr lang="en-AU" sz="2400" baseline="30000" dirty="0"/>
              <a:t>3</a:t>
            </a:r>
            <a:r>
              <a:rPr lang="en-AU" sz="2400" dirty="0"/>
              <a:t> × 25 </a:t>
            </a:r>
          </a:p>
          <a:p>
            <a:pPr marL="0" indent="0">
              <a:buNone/>
              <a:tabLst>
                <a:tab pos="2330450" algn="l"/>
              </a:tabLst>
            </a:pPr>
            <a:r>
              <a:rPr lang="en-AU" sz="2400" dirty="0"/>
              <a:t>		       = 2.61 × 10</a:t>
            </a:r>
            <a:r>
              <a:rPr lang="en-AU" sz="2400" baseline="30000" dirty="0"/>
              <a:t>4</a:t>
            </a:r>
            <a:r>
              <a:rPr lang="en-AU" sz="2400" dirty="0"/>
              <a:t> J</a:t>
            </a:r>
          </a:p>
          <a:p>
            <a:pPr marL="0" indent="0">
              <a:buNone/>
              <a:tabLst>
                <a:tab pos="2330450" algn="l"/>
              </a:tabLst>
            </a:pPr>
            <a:r>
              <a:rPr lang="en-AU" sz="2400" dirty="0"/>
              <a:t>	Q</a:t>
            </a:r>
            <a:r>
              <a:rPr lang="en-AU" sz="2400" baseline="-25000" dirty="0"/>
              <a:t>2</a:t>
            </a:r>
            <a:r>
              <a:rPr lang="en-AU" sz="2400" dirty="0"/>
              <a:t>: </a:t>
            </a:r>
            <a:r>
              <a:rPr lang="en-AU" sz="2400" dirty="0" err="1"/>
              <a:t>L</a:t>
            </a:r>
            <a:r>
              <a:rPr lang="en-AU" sz="2400" baseline="-25000" dirty="0" err="1"/>
              <a:t>fusion</a:t>
            </a:r>
            <a:r>
              <a:rPr lang="en-AU" sz="2400" dirty="0"/>
              <a:t> = 3.34 × 10</a:t>
            </a:r>
            <a:r>
              <a:rPr lang="en-AU" sz="2400" baseline="30000" dirty="0"/>
              <a:t>5</a:t>
            </a:r>
            <a:r>
              <a:rPr lang="en-AU" sz="2400" dirty="0"/>
              <a:t> J kg</a:t>
            </a:r>
            <a:r>
              <a:rPr lang="en-AU" sz="2400" baseline="30000" dirty="0"/>
              <a:t>-1</a:t>
            </a:r>
            <a:r>
              <a:rPr lang="en-AU" sz="2400" dirty="0"/>
              <a:t> </a:t>
            </a:r>
          </a:p>
          <a:p>
            <a:pPr marL="0" indent="0">
              <a:buNone/>
              <a:tabLst>
                <a:tab pos="2330450" algn="l"/>
              </a:tabLst>
            </a:pPr>
            <a:r>
              <a:rPr lang="en-AU" sz="2400" baseline="30000" dirty="0"/>
              <a:t>	         </a:t>
            </a:r>
            <a:r>
              <a:rPr lang="en-AU" sz="2400" dirty="0"/>
              <a:t>Q</a:t>
            </a:r>
            <a:r>
              <a:rPr lang="en-AU" sz="2400" baseline="-25000" dirty="0"/>
              <a:t>2</a:t>
            </a:r>
            <a:r>
              <a:rPr lang="en-AU" sz="2400" dirty="0"/>
              <a:t> = 0.25 × 3.34 × 10</a:t>
            </a:r>
            <a:r>
              <a:rPr lang="en-AU" sz="2400" baseline="30000" dirty="0"/>
              <a:t>5</a:t>
            </a:r>
            <a:r>
              <a:rPr lang="en-AU" sz="2400" dirty="0"/>
              <a:t> </a:t>
            </a:r>
          </a:p>
          <a:p>
            <a:pPr marL="0" indent="0">
              <a:buNone/>
              <a:tabLst>
                <a:tab pos="2330450" algn="l"/>
              </a:tabLst>
            </a:pPr>
            <a:r>
              <a:rPr lang="en-AU" sz="2400" dirty="0"/>
              <a:t>		       = 8.35 × 10</a:t>
            </a:r>
            <a:r>
              <a:rPr lang="en-AU" sz="2400" baseline="30000" dirty="0"/>
              <a:t>4</a:t>
            </a:r>
            <a:r>
              <a:rPr lang="en-AU" sz="2400" dirty="0"/>
              <a:t> J</a:t>
            </a:r>
          </a:p>
          <a:p>
            <a:pPr marL="0" indent="0">
              <a:buNone/>
              <a:tabLst>
                <a:tab pos="2330450" algn="l"/>
              </a:tabLst>
            </a:pPr>
            <a:r>
              <a:rPr lang="en-AU" sz="2400" dirty="0"/>
              <a:t>	Q</a:t>
            </a:r>
            <a:r>
              <a:rPr lang="en-AU" sz="2400" baseline="-25000" dirty="0"/>
              <a:t>1</a:t>
            </a:r>
            <a:r>
              <a:rPr lang="en-AU" sz="2400" dirty="0"/>
              <a:t>: c</a:t>
            </a:r>
            <a:r>
              <a:rPr lang="en-AU" sz="2400" baseline="-25000" dirty="0"/>
              <a:t>water</a:t>
            </a:r>
            <a:r>
              <a:rPr lang="en-AU" sz="2400" dirty="0"/>
              <a:t> = 2.1 × 10</a:t>
            </a:r>
            <a:r>
              <a:rPr lang="en-AU" sz="2400" baseline="30000" dirty="0"/>
              <a:t>3</a:t>
            </a:r>
            <a:r>
              <a:rPr lang="en-AU" sz="2400" dirty="0"/>
              <a:t> J kg</a:t>
            </a:r>
            <a:r>
              <a:rPr lang="en-AU" sz="2400" baseline="30000" dirty="0"/>
              <a:t>-1</a:t>
            </a:r>
            <a:r>
              <a:rPr lang="en-AU" sz="2400" dirty="0"/>
              <a:t> K</a:t>
            </a:r>
            <a:r>
              <a:rPr lang="en-AU" sz="2400" baseline="30000" dirty="0"/>
              <a:t>-1</a:t>
            </a:r>
          </a:p>
          <a:p>
            <a:pPr marL="0" indent="0">
              <a:buNone/>
              <a:tabLst>
                <a:tab pos="2330450" algn="l"/>
              </a:tabLst>
            </a:pPr>
            <a:r>
              <a:rPr lang="en-AU" sz="2400" baseline="30000" dirty="0"/>
              <a:t>	         </a:t>
            </a:r>
            <a:r>
              <a:rPr lang="en-AU" sz="2400" dirty="0"/>
              <a:t>Q</a:t>
            </a:r>
            <a:r>
              <a:rPr lang="en-AU" sz="2400" baseline="-25000" dirty="0"/>
              <a:t>1</a:t>
            </a:r>
            <a:r>
              <a:rPr lang="en-AU" sz="2400" dirty="0"/>
              <a:t> = 0.25 × 2.1 × 10</a:t>
            </a:r>
            <a:r>
              <a:rPr lang="en-AU" sz="2400" baseline="30000" dirty="0"/>
              <a:t>3</a:t>
            </a:r>
            <a:r>
              <a:rPr lang="en-AU" sz="2400" dirty="0"/>
              <a:t> × 20 </a:t>
            </a:r>
          </a:p>
          <a:p>
            <a:pPr marL="0" indent="0">
              <a:buNone/>
              <a:tabLst>
                <a:tab pos="2330450" algn="l"/>
              </a:tabLst>
            </a:pPr>
            <a:r>
              <a:rPr lang="en-AU" sz="2400" dirty="0"/>
              <a:t>		       = 1.05 × 10</a:t>
            </a:r>
            <a:r>
              <a:rPr lang="en-AU" sz="2400" baseline="30000" dirty="0"/>
              <a:t>4</a:t>
            </a:r>
            <a:r>
              <a:rPr lang="en-AU" sz="2400" dirty="0"/>
              <a:t> J</a:t>
            </a:r>
          </a:p>
          <a:p>
            <a:pPr marL="0" indent="0">
              <a:buNone/>
              <a:tabLst>
                <a:tab pos="2330450" algn="l"/>
              </a:tabLst>
            </a:pPr>
            <a:r>
              <a:rPr lang="en-AU" sz="2400" dirty="0"/>
              <a:t>	Q</a:t>
            </a:r>
            <a:r>
              <a:rPr lang="en-AU" sz="2400" baseline="-25000" dirty="0"/>
              <a:t>total</a:t>
            </a:r>
            <a:r>
              <a:rPr lang="en-AU" sz="2400" dirty="0"/>
              <a:t> = Q</a:t>
            </a:r>
            <a:r>
              <a:rPr lang="en-AU" sz="2400" baseline="-25000" dirty="0"/>
              <a:t>1</a:t>
            </a:r>
            <a:r>
              <a:rPr lang="en-AU" sz="2400" dirty="0"/>
              <a:t> + Q</a:t>
            </a:r>
            <a:r>
              <a:rPr lang="en-AU" sz="2400" baseline="-25000" dirty="0"/>
              <a:t>2</a:t>
            </a:r>
            <a:r>
              <a:rPr lang="en-AU" sz="2400" dirty="0"/>
              <a:t> + Q</a:t>
            </a:r>
            <a:r>
              <a:rPr lang="en-AU" sz="2400" baseline="-25000" dirty="0"/>
              <a:t>3</a:t>
            </a:r>
            <a:endParaRPr lang="en-AU" sz="2400" dirty="0"/>
          </a:p>
          <a:p>
            <a:pPr marL="0" indent="0">
              <a:buNone/>
              <a:tabLst>
                <a:tab pos="2330450" algn="l"/>
              </a:tabLst>
            </a:pPr>
            <a:r>
              <a:rPr lang="en-AU" sz="2400" dirty="0"/>
              <a:t>	         = 1.20 × 10</a:t>
            </a:r>
            <a:r>
              <a:rPr lang="en-AU" sz="2400" baseline="30000" dirty="0"/>
              <a:t>5</a:t>
            </a:r>
            <a:r>
              <a:rPr lang="en-AU" sz="2400" dirty="0"/>
              <a:t> J</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628800"/>
            <a:ext cx="3074433" cy="4873776"/>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 y="1628800"/>
            <a:ext cx="3074433" cy="4873776"/>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5" y="1628800"/>
            <a:ext cx="3074433" cy="4873776"/>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99" y="1628799"/>
            <a:ext cx="3074433" cy="4873776"/>
          </a:xfrm>
          <a:prstGeom prst="rect">
            <a:avLst/>
          </a:prstGeom>
        </p:spPr>
      </p:pic>
    </p:spTree>
    <p:extLst>
      <p:ext uri="{BB962C8B-B14F-4D97-AF65-F5344CB8AC3E}">
        <p14:creationId xmlns:p14="http://schemas.microsoft.com/office/powerpoint/2010/main" val="3957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3"/>
            <a:ext cx="8385175" cy="836177"/>
          </a:xfrm>
        </p:spPr>
        <p:txBody>
          <a:bodyPr/>
          <a:lstStyle/>
          <a:p>
            <a:r>
              <a:rPr lang="en-AU" dirty="0"/>
              <a:t>Example 1.4d</a:t>
            </a:r>
          </a:p>
        </p:txBody>
      </p:sp>
      <p:sp>
        <p:nvSpPr>
          <p:cNvPr id="3" name="Content Placeholder 2"/>
          <p:cNvSpPr>
            <a:spLocks noGrp="1"/>
          </p:cNvSpPr>
          <p:nvPr>
            <p:ph idx="1"/>
          </p:nvPr>
        </p:nvSpPr>
        <p:spPr>
          <a:xfrm>
            <a:off x="0" y="762000"/>
            <a:ext cx="9144000" cy="5334000"/>
          </a:xfrm>
          <a:solidFill>
            <a:schemeClr val="accent6">
              <a:lumMod val="50000"/>
            </a:schemeClr>
          </a:solidFill>
        </p:spPr>
        <p:txBody>
          <a:bodyPr/>
          <a:lstStyle/>
          <a:p>
            <a:pPr marL="0" indent="0">
              <a:buNone/>
            </a:pPr>
            <a:r>
              <a:rPr lang="en-AU" sz="2500" dirty="0"/>
              <a:t>In order for Silver to bind uniformly with copper to make Sterling Silver, it must first be brought to a gaseous state and then cooled. How much energy is required to get 6.4 kg of Silver to a gaseous state from room temperature (22 </a:t>
            </a:r>
            <a:r>
              <a:rPr lang="en-AU" sz="2500" baseline="30000" dirty="0" err="1"/>
              <a:t>o</a:t>
            </a:r>
            <a:r>
              <a:rPr lang="en-AU" sz="2500" dirty="0" err="1"/>
              <a:t>C</a:t>
            </a:r>
            <a:r>
              <a:rPr lang="en-AU" sz="2500" dirty="0"/>
              <a:t>) given the following data on Silver.</a:t>
            </a:r>
          </a:p>
          <a:p>
            <a:pPr marL="812800"/>
            <a:r>
              <a:rPr lang="en-AU" sz="2500" dirty="0"/>
              <a:t>Melting Point of Silver = 961 </a:t>
            </a:r>
            <a:r>
              <a:rPr lang="en-AU" sz="2500" baseline="30000" dirty="0" err="1"/>
              <a:t>o</a:t>
            </a:r>
            <a:r>
              <a:rPr lang="en-AU" sz="2500" dirty="0" err="1"/>
              <a:t>C</a:t>
            </a:r>
            <a:endParaRPr lang="en-AU" sz="2500" dirty="0"/>
          </a:p>
          <a:p>
            <a:pPr marL="812800"/>
            <a:r>
              <a:rPr lang="en-AU" sz="2500" dirty="0"/>
              <a:t>Boiling Point of Silver = 2193 </a:t>
            </a:r>
            <a:r>
              <a:rPr lang="en-AU" sz="2500" baseline="30000" dirty="0" err="1"/>
              <a:t>o</a:t>
            </a:r>
            <a:r>
              <a:rPr lang="en-AU" sz="2500" dirty="0" err="1"/>
              <a:t>C</a:t>
            </a:r>
            <a:endParaRPr lang="en-AU" sz="2500" dirty="0"/>
          </a:p>
          <a:p>
            <a:pPr marL="812800"/>
            <a:r>
              <a:rPr lang="en-AU" sz="2500" dirty="0"/>
              <a:t>Latent Heat of Fusion of Silver = 8.8 x 10</a:t>
            </a:r>
            <a:r>
              <a:rPr lang="en-AU" sz="2500" baseline="30000" dirty="0"/>
              <a:t>4</a:t>
            </a:r>
            <a:r>
              <a:rPr lang="en-AU" sz="2500" dirty="0"/>
              <a:t> J kg</a:t>
            </a:r>
            <a:r>
              <a:rPr lang="en-AU" sz="2500" baseline="30000" dirty="0"/>
              <a:t>-1</a:t>
            </a:r>
          </a:p>
          <a:p>
            <a:pPr marL="812800"/>
            <a:r>
              <a:rPr lang="en-AU" sz="2500" dirty="0"/>
              <a:t>Latent Heat of Vaporisation of Silver = 2.3 x 10</a:t>
            </a:r>
            <a:r>
              <a:rPr lang="en-AU" sz="2500" baseline="30000" dirty="0"/>
              <a:t>6</a:t>
            </a:r>
            <a:r>
              <a:rPr lang="en-AU" sz="2500" dirty="0"/>
              <a:t> J kg</a:t>
            </a:r>
            <a:r>
              <a:rPr lang="en-AU" sz="2500" baseline="30000" dirty="0"/>
              <a:t>-1</a:t>
            </a:r>
          </a:p>
          <a:p>
            <a:pPr marL="812800"/>
            <a:r>
              <a:rPr lang="en-AU" sz="2500" dirty="0"/>
              <a:t>Specific Heat of Silver in Solid State = 2.3 x 10</a:t>
            </a:r>
            <a:r>
              <a:rPr lang="en-AU" sz="2500" baseline="30000" dirty="0"/>
              <a:t>2</a:t>
            </a:r>
            <a:r>
              <a:rPr lang="en-AU" sz="2500" dirty="0"/>
              <a:t> J kg</a:t>
            </a:r>
            <a:r>
              <a:rPr lang="en-AU" sz="2500" baseline="30000" dirty="0"/>
              <a:t>-1</a:t>
            </a:r>
            <a:r>
              <a:rPr lang="en-AU" sz="2500" dirty="0"/>
              <a:t> K</a:t>
            </a:r>
            <a:r>
              <a:rPr lang="en-AU" sz="2500" baseline="30000" dirty="0"/>
              <a:t>-1</a:t>
            </a:r>
          </a:p>
          <a:p>
            <a:pPr marL="812800"/>
            <a:r>
              <a:rPr lang="en-AU" sz="2500" dirty="0"/>
              <a:t>Specific Heat of Silver in Liquid State = 14 J kg</a:t>
            </a:r>
            <a:r>
              <a:rPr lang="en-AU" sz="2500" baseline="30000" dirty="0"/>
              <a:t>-1</a:t>
            </a:r>
            <a:r>
              <a:rPr lang="en-AU" sz="2500" dirty="0"/>
              <a:t> K</a:t>
            </a:r>
            <a:r>
              <a:rPr lang="en-AU" sz="2500" baseline="30000" dirty="0"/>
              <a:t>-1</a:t>
            </a:r>
          </a:p>
          <a:p>
            <a:pPr marL="812800"/>
            <a:endParaRPr lang="en-AU" sz="2500" baseline="30000" dirty="0"/>
          </a:p>
        </p:txBody>
      </p:sp>
    </p:spTree>
    <p:extLst>
      <p:ext uri="{BB962C8B-B14F-4D97-AF65-F5344CB8AC3E}">
        <p14:creationId xmlns:p14="http://schemas.microsoft.com/office/powerpoint/2010/main" val="2147008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685799"/>
          </a:xfrm>
        </p:spPr>
        <p:txBody>
          <a:bodyPr/>
          <a:lstStyle/>
          <a:p>
            <a:r>
              <a:rPr lang="en-AU" dirty="0"/>
              <a:t>Example 1.4d</a:t>
            </a:r>
          </a:p>
        </p:txBody>
      </p:sp>
      <p:sp>
        <p:nvSpPr>
          <p:cNvPr id="3" name="Content Placeholder 2"/>
          <p:cNvSpPr>
            <a:spLocks noGrp="1"/>
          </p:cNvSpPr>
          <p:nvPr>
            <p:ph idx="1"/>
          </p:nvPr>
        </p:nvSpPr>
        <p:spPr>
          <a:xfrm>
            <a:off x="2971800" y="685800"/>
            <a:ext cx="6096000" cy="6019800"/>
          </a:xfrm>
          <a:solidFill>
            <a:schemeClr val="accent6">
              <a:lumMod val="50000"/>
            </a:schemeClr>
          </a:solidFill>
        </p:spPr>
        <p:txBody>
          <a:bodyPr/>
          <a:lstStyle/>
          <a:p>
            <a:pPr marL="0" indent="0">
              <a:buNone/>
              <a:tabLst>
                <a:tab pos="2330450" algn="l"/>
              </a:tabLst>
            </a:pPr>
            <a:r>
              <a:rPr lang="en-AU" sz="2400" dirty="0"/>
              <a:t>m = 6.4kg</a:t>
            </a:r>
          </a:p>
          <a:p>
            <a:pPr marL="0" indent="0">
              <a:buNone/>
              <a:tabLst>
                <a:tab pos="2330450" algn="l"/>
              </a:tabLst>
            </a:pPr>
            <a:endParaRPr lang="en-AU" sz="2400" dirty="0"/>
          </a:p>
          <a:p>
            <a:pPr marL="0" indent="0">
              <a:buNone/>
              <a:tabLst>
                <a:tab pos="2330450" algn="l"/>
              </a:tabLst>
            </a:pPr>
            <a:r>
              <a:rPr lang="en-AU" sz="2400" dirty="0"/>
              <a:t>Q</a:t>
            </a:r>
            <a:r>
              <a:rPr lang="en-AU" sz="2400" baseline="-25000" dirty="0"/>
              <a:t>4</a:t>
            </a:r>
            <a:r>
              <a:rPr lang="en-AU" sz="2400" dirty="0"/>
              <a:t> = 6.4 x 2.3 x 10</a:t>
            </a:r>
            <a:r>
              <a:rPr lang="en-AU" sz="2400" baseline="30000" dirty="0"/>
              <a:t>6</a:t>
            </a:r>
            <a:r>
              <a:rPr lang="en-AU" sz="2400" dirty="0"/>
              <a:t> = </a:t>
            </a:r>
            <a:r>
              <a:rPr lang="en-AU" sz="2400" dirty="0">
                <a:solidFill>
                  <a:schemeClr val="bg1">
                    <a:lumMod val="60000"/>
                    <a:lumOff val="40000"/>
                  </a:schemeClr>
                </a:solidFill>
              </a:rPr>
              <a:t>1.472 x 10</a:t>
            </a:r>
            <a:r>
              <a:rPr lang="en-AU" sz="2400" baseline="30000" dirty="0">
                <a:solidFill>
                  <a:schemeClr val="bg1">
                    <a:lumMod val="60000"/>
                    <a:lumOff val="40000"/>
                  </a:schemeClr>
                </a:solidFill>
              </a:rPr>
              <a:t>7</a:t>
            </a:r>
            <a:r>
              <a:rPr lang="en-AU" sz="2400" dirty="0">
                <a:solidFill>
                  <a:schemeClr val="bg1">
                    <a:lumMod val="60000"/>
                    <a:lumOff val="40000"/>
                  </a:schemeClr>
                </a:solidFill>
              </a:rPr>
              <a:t> J</a:t>
            </a:r>
          </a:p>
          <a:p>
            <a:pPr marL="0" indent="0">
              <a:buNone/>
              <a:tabLst>
                <a:tab pos="2330450" algn="l"/>
              </a:tabLst>
            </a:pPr>
            <a:endParaRPr lang="en-AU" sz="2400" dirty="0"/>
          </a:p>
          <a:p>
            <a:pPr marL="0" indent="0">
              <a:buNone/>
              <a:tabLst>
                <a:tab pos="2330450" algn="l"/>
              </a:tabLst>
            </a:pPr>
            <a:r>
              <a:rPr lang="en-AU" sz="2400" dirty="0"/>
              <a:t>Q</a:t>
            </a:r>
            <a:r>
              <a:rPr lang="en-AU" sz="2400" baseline="-25000" dirty="0"/>
              <a:t>3</a:t>
            </a:r>
            <a:r>
              <a:rPr lang="en-AU" sz="2400" dirty="0"/>
              <a:t> = 6.4 x 14 x 1232 = </a:t>
            </a:r>
            <a:r>
              <a:rPr lang="en-AU" sz="2400" dirty="0">
                <a:solidFill>
                  <a:schemeClr val="bg1">
                    <a:lumMod val="60000"/>
                    <a:lumOff val="40000"/>
                  </a:schemeClr>
                </a:solidFill>
              </a:rPr>
              <a:t>1.104 x 10</a:t>
            </a:r>
            <a:r>
              <a:rPr lang="en-AU" sz="2400" baseline="30000" dirty="0">
                <a:solidFill>
                  <a:schemeClr val="bg1">
                    <a:lumMod val="60000"/>
                    <a:lumOff val="40000"/>
                  </a:schemeClr>
                </a:solidFill>
              </a:rPr>
              <a:t>5</a:t>
            </a:r>
            <a:r>
              <a:rPr lang="en-AU" sz="2400" dirty="0">
                <a:solidFill>
                  <a:schemeClr val="bg1">
                    <a:lumMod val="60000"/>
                    <a:lumOff val="40000"/>
                  </a:schemeClr>
                </a:solidFill>
              </a:rPr>
              <a:t> J</a:t>
            </a:r>
          </a:p>
          <a:p>
            <a:pPr marL="0" indent="0">
              <a:buNone/>
              <a:tabLst>
                <a:tab pos="2330450" algn="l"/>
              </a:tabLst>
            </a:pPr>
            <a:endParaRPr lang="en-AU" sz="2400" dirty="0"/>
          </a:p>
          <a:p>
            <a:pPr marL="0" indent="0">
              <a:buNone/>
              <a:tabLst>
                <a:tab pos="2330450" algn="l"/>
              </a:tabLst>
            </a:pPr>
            <a:r>
              <a:rPr lang="en-AU" sz="2400" dirty="0"/>
              <a:t>		</a:t>
            </a:r>
          </a:p>
          <a:p>
            <a:pPr marL="0" indent="0">
              <a:buNone/>
              <a:tabLst>
                <a:tab pos="2330450" algn="l"/>
              </a:tabLst>
            </a:pPr>
            <a:r>
              <a:rPr lang="en-AU" sz="2400" dirty="0"/>
              <a:t>Q</a:t>
            </a:r>
            <a:r>
              <a:rPr lang="en-AU" sz="2400" baseline="-25000" dirty="0"/>
              <a:t>2</a:t>
            </a:r>
            <a:r>
              <a:rPr lang="en-AU" sz="2400" dirty="0"/>
              <a:t> = 6.4 x 8.8 x 10</a:t>
            </a:r>
            <a:r>
              <a:rPr lang="en-AU" sz="2400" baseline="30000" dirty="0"/>
              <a:t>4</a:t>
            </a:r>
            <a:r>
              <a:rPr lang="en-AU" sz="2400" dirty="0"/>
              <a:t> = </a:t>
            </a:r>
            <a:r>
              <a:rPr lang="en-AU" sz="2400" dirty="0">
                <a:solidFill>
                  <a:schemeClr val="bg1">
                    <a:lumMod val="60000"/>
                    <a:lumOff val="40000"/>
                  </a:schemeClr>
                </a:solidFill>
              </a:rPr>
              <a:t>5.632 x 10</a:t>
            </a:r>
            <a:r>
              <a:rPr lang="en-AU" sz="2400" baseline="30000" dirty="0">
                <a:solidFill>
                  <a:schemeClr val="bg1">
                    <a:lumMod val="60000"/>
                    <a:lumOff val="40000"/>
                  </a:schemeClr>
                </a:solidFill>
              </a:rPr>
              <a:t>5</a:t>
            </a:r>
            <a:r>
              <a:rPr lang="en-AU" sz="2400" dirty="0">
                <a:solidFill>
                  <a:schemeClr val="bg1">
                    <a:lumMod val="60000"/>
                    <a:lumOff val="40000"/>
                  </a:schemeClr>
                </a:solidFill>
              </a:rPr>
              <a:t> J</a:t>
            </a:r>
          </a:p>
          <a:p>
            <a:pPr marL="0" indent="0">
              <a:buNone/>
              <a:tabLst>
                <a:tab pos="2330450" algn="l"/>
              </a:tabLst>
            </a:pPr>
            <a:endParaRPr lang="en-AU" sz="2400" dirty="0"/>
          </a:p>
          <a:p>
            <a:pPr marL="0" indent="0">
              <a:buNone/>
              <a:tabLst>
                <a:tab pos="2330450" algn="l"/>
              </a:tabLst>
            </a:pPr>
            <a:r>
              <a:rPr lang="en-AU" sz="2400" dirty="0"/>
              <a:t>Q</a:t>
            </a:r>
            <a:r>
              <a:rPr lang="en-AU" sz="2400" baseline="-25000" dirty="0"/>
              <a:t>1</a:t>
            </a:r>
            <a:r>
              <a:rPr lang="en-AU" sz="2400" dirty="0"/>
              <a:t> = 6.4 x 2.2 x 10</a:t>
            </a:r>
            <a:r>
              <a:rPr lang="en-AU" sz="2400" baseline="30000" dirty="0"/>
              <a:t>2</a:t>
            </a:r>
            <a:r>
              <a:rPr lang="en-AU" sz="2400" dirty="0"/>
              <a:t> x 939 = </a:t>
            </a:r>
            <a:r>
              <a:rPr lang="en-AU" sz="2400" dirty="0">
                <a:solidFill>
                  <a:schemeClr val="bg1">
                    <a:lumMod val="60000"/>
                    <a:lumOff val="40000"/>
                  </a:schemeClr>
                </a:solidFill>
              </a:rPr>
              <a:t>1.382 x 10</a:t>
            </a:r>
            <a:r>
              <a:rPr lang="en-AU" sz="2400" baseline="30000" dirty="0">
                <a:solidFill>
                  <a:schemeClr val="bg1">
                    <a:lumMod val="60000"/>
                    <a:lumOff val="40000"/>
                  </a:schemeClr>
                </a:solidFill>
              </a:rPr>
              <a:t>6</a:t>
            </a:r>
            <a:r>
              <a:rPr lang="en-AU" sz="2400" dirty="0">
                <a:solidFill>
                  <a:schemeClr val="bg1">
                    <a:lumMod val="60000"/>
                    <a:lumOff val="40000"/>
                  </a:schemeClr>
                </a:solidFill>
              </a:rPr>
              <a:t> J</a:t>
            </a:r>
            <a:endParaRPr lang="en-AU" sz="2400" dirty="0"/>
          </a:p>
          <a:p>
            <a:pPr marL="0" indent="0">
              <a:buNone/>
              <a:tabLst>
                <a:tab pos="2330450" algn="l"/>
              </a:tabLst>
            </a:pPr>
            <a:r>
              <a:rPr lang="en-AU" sz="2400" dirty="0"/>
              <a:t>		       </a:t>
            </a:r>
          </a:p>
          <a:p>
            <a:pPr marL="0" indent="0">
              <a:buNone/>
              <a:tabLst>
                <a:tab pos="2330450" algn="l"/>
              </a:tabLst>
            </a:pPr>
            <a:r>
              <a:rPr lang="en-AU" sz="2400" dirty="0"/>
              <a:t>Q</a:t>
            </a:r>
            <a:r>
              <a:rPr lang="en-AU" sz="2400" baseline="-25000" dirty="0"/>
              <a:t>total</a:t>
            </a:r>
            <a:r>
              <a:rPr lang="en-AU" sz="2400" dirty="0"/>
              <a:t> = Q</a:t>
            </a:r>
            <a:r>
              <a:rPr lang="en-AU" sz="2400" baseline="-25000" dirty="0"/>
              <a:t>1</a:t>
            </a:r>
            <a:r>
              <a:rPr lang="en-AU" sz="2400" dirty="0"/>
              <a:t> + Q</a:t>
            </a:r>
            <a:r>
              <a:rPr lang="en-AU" sz="2400" baseline="-25000" dirty="0"/>
              <a:t>2</a:t>
            </a:r>
            <a:r>
              <a:rPr lang="en-AU" sz="2400" dirty="0"/>
              <a:t> + Q</a:t>
            </a:r>
            <a:r>
              <a:rPr lang="en-AU" sz="2400" baseline="-25000" dirty="0"/>
              <a:t>3 </a:t>
            </a:r>
            <a:r>
              <a:rPr lang="en-AU" sz="2400" dirty="0"/>
              <a:t>+ Q</a:t>
            </a:r>
            <a:r>
              <a:rPr lang="en-AU" sz="2400" baseline="-25000" dirty="0"/>
              <a:t>4</a:t>
            </a:r>
            <a:endParaRPr lang="en-AU" sz="2400" dirty="0"/>
          </a:p>
          <a:p>
            <a:pPr marL="0" indent="0">
              <a:buNone/>
              <a:tabLst>
                <a:tab pos="2330450" algn="l"/>
              </a:tabLst>
            </a:pPr>
            <a:r>
              <a:rPr lang="en-AU" sz="2400" dirty="0"/>
              <a:t>        = 1.68 x 10</a:t>
            </a:r>
            <a:r>
              <a:rPr lang="en-AU" sz="2400" baseline="30000" dirty="0"/>
              <a:t>7</a:t>
            </a:r>
            <a:r>
              <a:rPr lang="en-AU" sz="2400" dirty="0"/>
              <a:t> J</a:t>
            </a:r>
          </a:p>
          <a:p>
            <a:pPr marL="0" indent="0">
              <a:buNone/>
              <a:tabLst>
                <a:tab pos="2330450" algn="l"/>
              </a:tabLst>
            </a:pPr>
            <a:endParaRPr lang="en-AU" sz="2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33" y="1412776"/>
            <a:ext cx="2760243" cy="43757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032" y="1412776"/>
            <a:ext cx="2760243" cy="437570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032" y="1412776"/>
            <a:ext cx="2760243" cy="437570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32" y="1412776"/>
            <a:ext cx="2760243" cy="4375704"/>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031" y="1412776"/>
            <a:ext cx="2760243" cy="4375704"/>
          </a:xfrm>
          <a:prstGeom prst="rect">
            <a:avLst/>
          </a:prstGeom>
        </p:spPr>
      </p:pic>
    </p:spTree>
    <p:extLst>
      <p:ext uri="{BB962C8B-B14F-4D97-AF65-F5344CB8AC3E}">
        <p14:creationId xmlns:p14="http://schemas.microsoft.com/office/powerpoint/2010/main" val="39334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how different materials absorb energy and change states helps develop better technology to improve the environmental effects to humans.</a:t>
            </a:r>
          </a:p>
        </p:txBody>
      </p:sp>
    </p:spTree>
    <p:extLst>
      <p:ext uri="{BB962C8B-B14F-4D97-AF65-F5344CB8AC3E}">
        <p14:creationId xmlns:p14="http://schemas.microsoft.com/office/powerpoint/2010/main" val="90611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2246769"/>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Latent Heat Capacity</a:t>
            </a:r>
          </a:p>
          <a:p>
            <a:r>
              <a:rPr lang="en-AU" sz="2800" dirty="0">
                <a:solidFill>
                  <a:schemeClr val="tx2"/>
                </a:solidFill>
                <a:latin typeface="Arial" pitchFamily="34" charset="0"/>
                <a:cs typeface="Arial" pitchFamily="34" charset="0"/>
              </a:rPr>
              <a:t>Vaporisation</a:t>
            </a:r>
          </a:p>
          <a:p>
            <a:r>
              <a:rPr lang="en-AU" sz="2800" dirty="0">
                <a:solidFill>
                  <a:schemeClr val="tx2"/>
                </a:solidFill>
                <a:latin typeface="Arial" pitchFamily="34" charset="0"/>
                <a:cs typeface="Arial" pitchFamily="34" charset="0"/>
              </a:rPr>
              <a:t>Fusion</a:t>
            </a:r>
          </a:p>
          <a:p>
            <a:endParaRPr lang="en-AU" sz="2800" dirty="0">
              <a:solidFill>
                <a:schemeClr val="tx2"/>
              </a:solidFill>
              <a:latin typeface="Arial" pitchFamily="34" charset="0"/>
              <a:cs typeface="Arial" pitchFamily="34" charset="0"/>
            </a:endParaRP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4007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495520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1.4 -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2.1, page 36-44 and answer </a:t>
            </a:r>
          </a:p>
          <a:p>
            <a:pPr marL="0" indent="0">
              <a:spcAft>
                <a:spcPts val="1200"/>
              </a:spcAft>
              <a:buNone/>
            </a:pPr>
            <a:r>
              <a:rPr lang="en-AU" sz="2800" dirty="0">
                <a:solidFill>
                  <a:schemeClr val="tx2"/>
                </a:solidFill>
                <a:latin typeface="Arial" pitchFamily="34" charset="0"/>
                <a:cs typeface="Arial" pitchFamily="34" charset="0"/>
              </a:rPr>
              <a:t>	Q1&amp;2 Set 2.1</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Chapter 1 Review questions page 33 – 34 due first lesson next week. </a:t>
            </a:r>
          </a:p>
          <a:p>
            <a:pPr marL="0" indent="0">
              <a:spcAft>
                <a:spcPts val="1200"/>
              </a:spcAft>
              <a:buNone/>
            </a:pPr>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986300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922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800" dirty="0">
                <a:solidFill>
                  <a:schemeClr val="tx1"/>
                </a:solidFill>
              </a:rPr>
              <a:t>Conduction Convection and Radiation</a:t>
            </a:r>
          </a:p>
        </p:txBody>
      </p:sp>
      <p:sp>
        <p:nvSpPr>
          <p:cNvPr id="2051" name="Rectangle 3"/>
          <p:cNvSpPr>
            <a:spLocks noGrp="1" noChangeArrowheads="1"/>
          </p:cNvSpPr>
          <p:nvPr>
            <p:ph type="subTitle" idx="1"/>
          </p:nvPr>
        </p:nvSpPr>
        <p:spPr>
          <a:xfrm>
            <a:off x="990600" y="4293096"/>
            <a:ext cx="6781800" cy="1421904"/>
          </a:xfrm>
        </p:spPr>
        <p:txBody>
          <a:bodyPr/>
          <a:lstStyle/>
          <a:p>
            <a:r>
              <a:rPr lang="en-US" dirty="0"/>
              <a:t>Chapter 2.1 page 36-44</a:t>
            </a:r>
          </a:p>
          <a:p>
            <a:r>
              <a:rPr lang="en-US" dirty="0"/>
              <a:t>2 lessons</a:t>
            </a:r>
          </a:p>
        </p:txBody>
      </p:sp>
    </p:spTree>
    <p:extLst>
      <p:ext uri="{BB962C8B-B14F-4D97-AF65-F5344CB8AC3E}">
        <p14:creationId xmlns:p14="http://schemas.microsoft.com/office/powerpoint/2010/main" val="3320080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85800" y="76200"/>
            <a:ext cx="7772400" cy="1295400"/>
          </a:xfrm>
        </p:spPr>
        <p:txBody>
          <a:bodyPr/>
          <a:lstStyle/>
          <a:p>
            <a:r>
              <a:rPr lang="en-US" b="1" dirty="0"/>
              <a:t>The Nature of Heat</a:t>
            </a:r>
          </a:p>
        </p:txBody>
      </p:sp>
      <p:sp>
        <p:nvSpPr>
          <p:cNvPr id="70659" name="Rectangle 3"/>
          <p:cNvSpPr>
            <a:spLocks noGrp="1" noChangeArrowheads="1"/>
          </p:cNvSpPr>
          <p:nvPr>
            <p:ph type="body" idx="1"/>
          </p:nvPr>
        </p:nvSpPr>
        <p:spPr>
          <a:xfrm>
            <a:off x="533400" y="1196752"/>
            <a:ext cx="8077200" cy="3814778"/>
          </a:xfrm>
          <a:solidFill>
            <a:schemeClr val="accent6">
              <a:lumMod val="50000"/>
            </a:schemeClr>
          </a:solidFill>
        </p:spPr>
        <p:txBody>
          <a:bodyPr/>
          <a:lstStyle/>
          <a:p>
            <a:pPr marL="609600" indent="-609600">
              <a:buFontTx/>
              <a:buNone/>
            </a:pPr>
            <a:r>
              <a:rPr lang="en-US" sz="2800" b="1" dirty="0"/>
              <a:t>Heat moves in only one direction</a:t>
            </a:r>
            <a:r>
              <a:rPr lang="en-US" sz="2800" dirty="0"/>
              <a:t>:</a:t>
            </a:r>
          </a:p>
          <a:p>
            <a:pPr marL="609600" indent="-609600"/>
            <a:r>
              <a:rPr lang="en-US" sz="2800" dirty="0"/>
              <a:t>Under normal conditions and in nature, heat energy will  ALWAYS flow the warmer object to the cooler object. </a:t>
            </a:r>
          </a:p>
          <a:p>
            <a:pPr marL="609600" indent="-609600"/>
            <a:r>
              <a:rPr lang="en-US" sz="2800" dirty="0"/>
              <a:t>Heat energy will flow from one substance to another until the two substances have the same temperature (are in equilibrium).</a:t>
            </a:r>
          </a:p>
        </p:txBody>
      </p:sp>
      <p:pic>
        <p:nvPicPr>
          <p:cNvPr id="706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825" y="4482460"/>
            <a:ext cx="2759354" cy="237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513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Conduction</a:t>
            </a:r>
          </a:p>
        </p:txBody>
      </p:sp>
      <p:sp>
        <p:nvSpPr>
          <p:cNvPr id="3" name="Content Placeholder 2"/>
          <p:cNvSpPr>
            <a:spLocks noGrp="1"/>
          </p:cNvSpPr>
          <p:nvPr>
            <p:ph idx="1"/>
          </p:nvPr>
        </p:nvSpPr>
        <p:spPr>
          <a:xfrm>
            <a:off x="838200" y="1905000"/>
            <a:ext cx="8007350" cy="1668016"/>
          </a:xfrm>
          <a:solidFill>
            <a:schemeClr val="accent6">
              <a:lumMod val="50000"/>
            </a:schemeClr>
          </a:solidFill>
        </p:spPr>
        <p:txBody>
          <a:bodyPr/>
          <a:lstStyle/>
          <a:p>
            <a:pPr marL="812800" indent="-812800">
              <a:buNone/>
              <a:defRPr/>
            </a:pPr>
            <a:r>
              <a:rPr lang="en-US" b="1" i="1" u="sng" dirty="0"/>
              <a:t>Conduction</a:t>
            </a:r>
            <a:r>
              <a:rPr lang="en-US" dirty="0"/>
              <a:t> is the transfer of thermal energy through the </a:t>
            </a:r>
            <a:r>
              <a:rPr lang="en-US" u="sng" dirty="0"/>
              <a:t>direct contact </a:t>
            </a:r>
            <a:r>
              <a:rPr lang="en-US" dirty="0"/>
              <a:t>of particles.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75" y="3645024"/>
            <a:ext cx="5200650" cy="2733675"/>
          </a:xfrm>
          <a:prstGeom prst="rect">
            <a:avLst/>
          </a:prstGeom>
        </p:spPr>
      </p:pic>
    </p:spTree>
    <p:extLst>
      <p:ext uri="{BB962C8B-B14F-4D97-AF65-F5344CB8AC3E}">
        <p14:creationId xmlns:p14="http://schemas.microsoft.com/office/powerpoint/2010/main" val="1850862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859"/>
            <a:ext cx="8385175" cy="1431925"/>
          </a:xfrm>
        </p:spPr>
        <p:txBody>
          <a:bodyPr/>
          <a:lstStyle/>
          <a:p>
            <a:r>
              <a:rPr lang="en-AU" dirty="0"/>
              <a:t>Expansion</a:t>
            </a:r>
          </a:p>
        </p:txBody>
      </p:sp>
      <p:sp>
        <p:nvSpPr>
          <p:cNvPr id="3" name="Content Placeholder 2"/>
          <p:cNvSpPr>
            <a:spLocks noGrp="1"/>
          </p:cNvSpPr>
          <p:nvPr>
            <p:ph idx="1"/>
          </p:nvPr>
        </p:nvSpPr>
        <p:spPr>
          <a:xfrm>
            <a:off x="539552" y="1196752"/>
            <a:ext cx="8007350" cy="4464496"/>
          </a:xfrm>
          <a:solidFill>
            <a:schemeClr val="accent6">
              <a:lumMod val="50000"/>
            </a:schemeClr>
          </a:solidFill>
        </p:spPr>
        <p:txBody>
          <a:bodyPr/>
          <a:lstStyle/>
          <a:p>
            <a:pPr>
              <a:spcBef>
                <a:spcPts val="0"/>
              </a:spcBef>
            </a:pPr>
            <a:r>
              <a:rPr lang="en-AU" dirty="0"/>
              <a:t>An increase in temperature will cause the particles to vibrate more as the Kinetic Energy increases. This causes the particles to move further apart, hence the material expands when heated (gains energy) and </a:t>
            </a:r>
          </a:p>
          <a:p>
            <a:pPr marL="361950" indent="0">
              <a:spcBef>
                <a:spcPts val="0"/>
              </a:spcBef>
              <a:buNone/>
            </a:pPr>
            <a:r>
              <a:rPr lang="en-AU" dirty="0"/>
              <a:t>contracts when </a:t>
            </a:r>
          </a:p>
          <a:p>
            <a:pPr marL="361950" indent="0">
              <a:spcBef>
                <a:spcPts val="0"/>
              </a:spcBef>
              <a:buNone/>
            </a:pPr>
            <a:r>
              <a:rPr lang="en-AU" dirty="0"/>
              <a:t>cooled (loses </a:t>
            </a:r>
          </a:p>
          <a:p>
            <a:pPr marL="361950" indent="0">
              <a:spcBef>
                <a:spcPts val="0"/>
              </a:spcBef>
              <a:buNone/>
            </a:pPr>
            <a:r>
              <a:rPr lang="en-AU" dirty="0"/>
              <a:t>energy).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168" y="3810000"/>
            <a:ext cx="5238750" cy="3048000"/>
          </a:xfrm>
          <a:prstGeom prst="rect">
            <a:avLst/>
          </a:prstGeom>
        </p:spPr>
      </p:pic>
    </p:spTree>
    <p:extLst>
      <p:ext uri="{BB962C8B-B14F-4D97-AF65-F5344CB8AC3E}">
        <p14:creationId xmlns:p14="http://schemas.microsoft.com/office/powerpoint/2010/main" val="7627776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385175" cy="1431925"/>
          </a:xfrm>
        </p:spPr>
        <p:txBody>
          <a:bodyPr/>
          <a:lstStyle/>
          <a:p>
            <a:r>
              <a:rPr lang="en-AU" dirty="0"/>
              <a:t>Conduction</a:t>
            </a:r>
          </a:p>
        </p:txBody>
      </p:sp>
      <p:sp>
        <p:nvSpPr>
          <p:cNvPr id="3" name="Content Placeholder 2"/>
          <p:cNvSpPr>
            <a:spLocks noGrp="1"/>
          </p:cNvSpPr>
          <p:nvPr>
            <p:ph idx="1"/>
          </p:nvPr>
        </p:nvSpPr>
        <p:spPr>
          <a:xfrm>
            <a:off x="838200" y="1124744"/>
            <a:ext cx="8007350" cy="5112568"/>
          </a:xfrm>
          <a:solidFill>
            <a:schemeClr val="accent6">
              <a:lumMod val="50000"/>
            </a:schemeClr>
          </a:solidFill>
        </p:spPr>
        <p:txBody>
          <a:bodyPr/>
          <a:lstStyle/>
          <a:p>
            <a:pPr marL="361950" indent="-361950">
              <a:spcAft>
                <a:spcPts val="1800"/>
              </a:spcAft>
              <a:buNone/>
              <a:defRPr/>
            </a:pPr>
            <a:r>
              <a:rPr lang="en-US" sz="2800" dirty="0"/>
              <a:t>The faster moving particles in the warmer section collide with the slower moving particles in the cooler section.</a:t>
            </a:r>
          </a:p>
          <a:p>
            <a:pPr marL="361950" indent="-361950">
              <a:spcAft>
                <a:spcPts val="1800"/>
              </a:spcAft>
              <a:buNone/>
              <a:defRPr/>
            </a:pPr>
            <a:r>
              <a:rPr lang="en-US" sz="2800" dirty="0"/>
              <a:t>As they collide, they give up some of their energy to the slower moving particles. </a:t>
            </a:r>
          </a:p>
          <a:p>
            <a:pPr marL="361950" indent="-361950">
              <a:spcAft>
                <a:spcPts val="1800"/>
              </a:spcAft>
              <a:buNone/>
              <a:defRPr/>
            </a:pPr>
            <a:r>
              <a:rPr lang="en-US" sz="2800" dirty="0"/>
              <a:t>The slower moving particles gain thermal energy and pass it along to other particles.</a:t>
            </a:r>
          </a:p>
          <a:p>
            <a:pPr marL="361950" indent="-361950">
              <a:spcAft>
                <a:spcPts val="1800"/>
              </a:spcAft>
              <a:buNone/>
              <a:defRPr/>
            </a:pPr>
            <a:r>
              <a:rPr lang="en-US" sz="2800" dirty="0"/>
              <a:t>Solids are better </a:t>
            </a:r>
            <a:r>
              <a:rPr lang="en-US" sz="2800" b="1" i="1" u="sng" dirty="0"/>
              <a:t>conductors</a:t>
            </a:r>
            <a:r>
              <a:rPr lang="en-US" sz="2800" dirty="0"/>
              <a:t> than liquids, and liquids are better conductors than gases.</a:t>
            </a:r>
          </a:p>
          <a:p>
            <a:pPr marL="361950" indent="-361950">
              <a:spcAft>
                <a:spcPts val="1800"/>
              </a:spcAft>
              <a:buNone/>
              <a:defRPr/>
            </a:pPr>
            <a:endParaRPr lang="en-US" sz="2800" dirty="0"/>
          </a:p>
          <a:p>
            <a:endParaRPr lang="en-AU" sz="2800" dirty="0"/>
          </a:p>
        </p:txBody>
      </p:sp>
    </p:spTree>
    <p:extLst>
      <p:ext uri="{BB962C8B-B14F-4D97-AF65-F5344CB8AC3E}">
        <p14:creationId xmlns:p14="http://schemas.microsoft.com/office/powerpoint/2010/main" val="3485446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23528" y="-1"/>
            <a:ext cx="7416824" cy="1185989"/>
          </a:xfrm>
          <a:noFill/>
          <a:ln>
            <a:noFill/>
            <a:miter lim="800000"/>
            <a:headEnd/>
            <a:tailEnd/>
          </a:ln>
        </p:spPr>
        <p:txBody>
          <a:bodyPr/>
          <a:lstStyle/>
          <a:p>
            <a:pPr algn="l" eaLnBrk="1" hangingPunct="1"/>
            <a:r>
              <a:rPr lang="en-GB" dirty="0">
                <a:solidFill>
                  <a:schemeClr val="tx2">
                    <a:lumMod val="75000"/>
                  </a:schemeClr>
                </a:solidFill>
                <a:latin typeface="Arial" charset="0"/>
              </a:rPr>
              <a:t>Conduction and Metals</a:t>
            </a:r>
          </a:p>
        </p:txBody>
      </p:sp>
      <p:sp>
        <p:nvSpPr>
          <p:cNvPr id="10278" name="Text Box 38"/>
          <p:cNvSpPr txBox="1">
            <a:spLocks noChangeArrowheads="1"/>
          </p:cNvSpPr>
          <p:nvPr/>
        </p:nvSpPr>
        <p:spPr bwMode="auto">
          <a:xfrm>
            <a:off x="228600" y="1219200"/>
            <a:ext cx="5562600" cy="954107"/>
          </a:xfrm>
          <a:prstGeom prst="rect">
            <a:avLst/>
          </a:prstGeom>
          <a:solidFill>
            <a:schemeClr val="accent6">
              <a:lumMod val="50000"/>
            </a:schemeClr>
          </a:solidFill>
          <a:ln>
            <a:noFill/>
          </a:ln>
        </p:spPr>
        <p:txBody>
          <a:bodyPr wrap="square">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a:spcBef>
                <a:spcPct val="50000"/>
              </a:spcBef>
            </a:pPr>
            <a:r>
              <a:rPr lang="en-GB" sz="2800" dirty="0">
                <a:latin typeface="+mn-lt"/>
              </a:rPr>
              <a:t>The outer electrons of metal atoms drift, and are free to move.</a:t>
            </a:r>
          </a:p>
        </p:txBody>
      </p:sp>
      <p:sp>
        <p:nvSpPr>
          <p:cNvPr id="10279" name="Rectangle 39"/>
          <p:cNvSpPr>
            <a:spLocks noChangeArrowheads="1"/>
          </p:cNvSpPr>
          <p:nvPr/>
        </p:nvSpPr>
        <p:spPr bwMode="auto">
          <a:xfrm>
            <a:off x="3347864" y="2609672"/>
            <a:ext cx="5796136" cy="1815882"/>
          </a:xfrm>
          <a:prstGeom prst="rect">
            <a:avLst/>
          </a:prstGeom>
          <a:solidFill>
            <a:schemeClr val="accent6">
              <a:lumMod val="50000"/>
            </a:schemeClr>
          </a:solidFill>
          <a:ln>
            <a:noFill/>
          </a:ln>
        </p:spPr>
        <p:txBody>
          <a:bodyPr wrap="square">
            <a:spAutoFit/>
          </a:bodyPr>
          <a:lstStyle/>
          <a:p>
            <a:pPr eaLnBrk="0" hangingPunct="0">
              <a:spcBef>
                <a:spcPct val="50000"/>
              </a:spcBef>
            </a:pPr>
            <a:r>
              <a:rPr lang="en-GB" sz="2800" dirty="0">
                <a:latin typeface="+mn-lt"/>
              </a:rPr>
              <a:t>When the metal is heated, this ‘sea of electrons’ gain kinetic energy and transfer it throughout the metal.</a:t>
            </a:r>
          </a:p>
        </p:txBody>
      </p:sp>
      <p:sp>
        <p:nvSpPr>
          <p:cNvPr id="10280" name="Rectangle 40"/>
          <p:cNvSpPr>
            <a:spLocks noChangeArrowheads="1"/>
          </p:cNvSpPr>
          <p:nvPr/>
        </p:nvSpPr>
        <p:spPr bwMode="auto">
          <a:xfrm>
            <a:off x="1771381" y="4837569"/>
            <a:ext cx="6972837" cy="1815882"/>
          </a:xfrm>
          <a:prstGeom prst="rect">
            <a:avLst/>
          </a:prstGeom>
          <a:solidFill>
            <a:schemeClr val="accent6">
              <a:lumMod val="50000"/>
            </a:schemeClr>
          </a:solidFill>
          <a:ln>
            <a:noFill/>
          </a:ln>
        </p:spPr>
        <p:txBody>
          <a:bodyPr wrap="square">
            <a:spAutoFit/>
          </a:bodyPr>
          <a:lstStyle/>
          <a:p>
            <a:pPr eaLnBrk="0" hangingPunct="0">
              <a:spcBef>
                <a:spcPct val="50000"/>
              </a:spcBef>
            </a:pPr>
            <a:r>
              <a:rPr lang="en-GB" sz="2800" dirty="0">
                <a:latin typeface="+mn-lt"/>
              </a:rPr>
              <a:t>Insulators, such as wood and plastic, do not have this ‘sea of electrons’ which is why they do not conduct heat as well as metals.</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2808312" cy="2481483"/>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326358"/>
            <a:ext cx="2736304" cy="2398786"/>
          </a:xfrm>
          <a:prstGeom prst="rect">
            <a:avLst/>
          </a:prstGeom>
        </p:spPr>
      </p:pic>
      <p:sp>
        <p:nvSpPr>
          <p:cNvPr id="2" name="Rectangle 1"/>
          <p:cNvSpPr/>
          <p:nvPr/>
        </p:nvSpPr>
        <p:spPr bwMode="auto">
          <a:xfrm>
            <a:off x="1475656" y="4365104"/>
            <a:ext cx="158417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
        <p:nvSpPr>
          <p:cNvPr id="3" name="Rectangle 2"/>
          <p:cNvSpPr/>
          <p:nvPr/>
        </p:nvSpPr>
        <p:spPr bwMode="auto">
          <a:xfrm>
            <a:off x="2987824" y="2293147"/>
            <a:ext cx="144016" cy="246520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9555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Convection</a:t>
            </a:r>
          </a:p>
        </p:txBody>
      </p:sp>
      <p:sp>
        <p:nvSpPr>
          <p:cNvPr id="3" name="Content Placeholder 2"/>
          <p:cNvSpPr>
            <a:spLocks noGrp="1"/>
          </p:cNvSpPr>
          <p:nvPr>
            <p:ph idx="1"/>
          </p:nvPr>
        </p:nvSpPr>
        <p:spPr>
          <a:xfrm>
            <a:off x="838200" y="1412776"/>
            <a:ext cx="8007350" cy="2880320"/>
          </a:xfrm>
          <a:solidFill>
            <a:schemeClr val="accent6">
              <a:lumMod val="50000"/>
            </a:schemeClr>
          </a:solidFill>
        </p:spPr>
        <p:txBody>
          <a:bodyPr/>
          <a:lstStyle/>
          <a:p>
            <a:pPr marL="0" indent="0">
              <a:lnSpc>
                <a:spcPct val="90000"/>
              </a:lnSpc>
              <a:spcBef>
                <a:spcPts val="600"/>
              </a:spcBef>
              <a:spcAft>
                <a:spcPts val="1800"/>
              </a:spcAft>
              <a:buNone/>
              <a:defRPr/>
            </a:pPr>
            <a:r>
              <a:rPr lang="en-US" b="1" i="1" u="sng" dirty="0"/>
              <a:t>Convection</a:t>
            </a:r>
            <a:r>
              <a:rPr lang="en-US" dirty="0"/>
              <a:t> is the transfer of thermal energy through currents.</a:t>
            </a:r>
          </a:p>
          <a:p>
            <a:pPr marL="0" indent="0">
              <a:lnSpc>
                <a:spcPct val="90000"/>
              </a:lnSpc>
              <a:spcBef>
                <a:spcPts val="600"/>
              </a:spcBef>
              <a:spcAft>
                <a:spcPts val="1800"/>
              </a:spcAft>
              <a:buNone/>
              <a:defRPr/>
            </a:pPr>
            <a:r>
              <a:rPr lang="en-US" dirty="0"/>
              <a:t>Convection occurs in liquids and gases.</a:t>
            </a:r>
          </a:p>
          <a:p>
            <a:pPr marL="0" indent="0">
              <a:lnSpc>
                <a:spcPct val="90000"/>
              </a:lnSpc>
              <a:spcBef>
                <a:spcPts val="600"/>
              </a:spcBef>
              <a:spcAft>
                <a:spcPts val="1800"/>
              </a:spcAft>
              <a:buNone/>
              <a:defRPr/>
            </a:pPr>
            <a:r>
              <a:rPr lang="en-US" dirty="0"/>
              <a:t>As liquids and gases gain thermal energy, they expand and decrease in density.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27" y="4328485"/>
            <a:ext cx="4211960" cy="24505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962" y="4328484"/>
            <a:ext cx="3267460" cy="2450595"/>
          </a:xfrm>
          <a:prstGeom prst="rect">
            <a:avLst/>
          </a:prstGeom>
        </p:spPr>
      </p:pic>
    </p:spTree>
    <p:extLst>
      <p:ext uri="{BB962C8B-B14F-4D97-AF65-F5344CB8AC3E}">
        <p14:creationId xmlns:p14="http://schemas.microsoft.com/office/powerpoint/2010/main" val="3348650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Convection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21" y="1613795"/>
            <a:ext cx="5246557" cy="5246557"/>
          </a:xfrm>
          <a:prstGeom prst="rect">
            <a:avLst/>
          </a:prstGeom>
        </p:spPr>
      </p:pic>
    </p:spTree>
    <p:extLst>
      <p:ext uri="{BB962C8B-B14F-4D97-AF65-F5344CB8AC3E}">
        <p14:creationId xmlns:p14="http://schemas.microsoft.com/office/powerpoint/2010/main" val="3392976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51"/>
            <a:ext cx="8385175" cy="1431925"/>
          </a:xfrm>
        </p:spPr>
        <p:txBody>
          <a:bodyPr/>
          <a:lstStyle/>
          <a:p>
            <a:r>
              <a:rPr lang="en-AU" dirty="0"/>
              <a:t>Evaporation has a cooling effect. How?</a:t>
            </a:r>
          </a:p>
        </p:txBody>
      </p:sp>
      <p:sp>
        <p:nvSpPr>
          <p:cNvPr id="3" name="Content Placeholder 2"/>
          <p:cNvSpPr>
            <a:spLocks noGrp="1"/>
          </p:cNvSpPr>
          <p:nvPr>
            <p:ph idx="1"/>
          </p:nvPr>
        </p:nvSpPr>
        <p:spPr>
          <a:xfrm>
            <a:off x="0" y="1610072"/>
            <a:ext cx="9144000" cy="4915272"/>
          </a:xfrm>
          <a:solidFill>
            <a:schemeClr val="accent6">
              <a:lumMod val="50000"/>
            </a:schemeClr>
          </a:solidFill>
        </p:spPr>
        <p:txBody>
          <a:bodyPr/>
          <a:lstStyle/>
          <a:p>
            <a:pPr marL="0" indent="0">
              <a:spcBef>
                <a:spcPts val="0"/>
              </a:spcBef>
              <a:spcAft>
                <a:spcPts val="0"/>
              </a:spcAft>
              <a:buNone/>
            </a:pPr>
            <a:r>
              <a:rPr lang="en-AU" sz="2800" dirty="0"/>
              <a:t>The more energy in a particle, the more it oscillates from its point of equilibrium making the spacing between the particles greater. This makes the particle less dense.</a:t>
            </a:r>
          </a:p>
          <a:p>
            <a:pPr marL="0" indent="0">
              <a:spcBef>
                <a:spcPts val="0"/>
              </a:spcBef>
              <a:spcAft>
                <a:spcPts val="0"/>
              </a:spcAft>
              <a:buNone/>
            </a:pPr>
            <a:endParaRPr lang="en-AU" sz="2800" dirty="0"/>
          </a:p>
          <a:p>
            <a:pPr marL="0" indent="0">
              <a:spcBef>
                <a:spcPts val="0"/>
              </a:spcBef>
              <a:spcAft>
                <a:spcPts val="0"/>
              </a:spcAft>
              <a:buNone/>
            </a:pPr>
            <a:r>
              <a:rPr lang="en-AU" sz="2800" dirty="0"/>
              <a:t>The faster moving particles (of high Kinetic energy) make their way to the surface (or their energy transfers</a:t>
            </a:r>
          </a:p>
          <a:p>
            <a:pPr marL="0" indent="0">
              <a:spcBef>
                <a:spcPts val="0"/>
              </a:spcBef>
              <a:spcAft>
                <a:spcPts val="0"/>
              </a:spcAft>
              <a:buNone/>
              <a:tabLst>
                <a:tab pos="3763963" algn="l"/>
              </a:tabLst>
            </a:pPr>
            <a:r>
              <a:rPr lang="en-AU" sz="2800" dirty="0"/>
              <a:t>	its way to the surface) and they </a:t>
            </a:r>
          </a:p>
          <a:p>
            <a:pPr marL="0" indent="0">
              <a:spcBef>
                <a:spcPts val="0"/>
              </a:spcBef>
              <a:spcAft>
                <a:spcPts val="0"/>
              </a:spcAft>
              <a:buNone/>
              <a:tabLst>
                <a:tab pos="3763963" algn="l"/>
              </a:tabLst>
            </a:pPr>
            <a:r>
              <a:rPr lang="en-AU" sz="2800" dirty="0"/>
              <a:t>	break free. </a:t>
            </a:r>
          </a:p>
          <a:p>
            <a:pPr marL="0" indent="0">
              <a:spcBef>
                <a:spcPts val="0"/>
              </a:spcBef>
              <a:spcAft>
                <a:spcPts val="0"/>
              </a:spcAft>
              <a:buNone/>
              <a:tabLst>
                <a:tab pos="3763963" algn="l"/>
              </a:tabLst>
            </a:pPr>
            <a:r>
              <a:rPr lang="en-AU" sz="2800" dirty="0">
                <a:solidFill>
                  <a:schemeClr val="tx2">
                    <a:lumMod val="75000"/>
                  </a:schemeClr>
                </a:solidFill>
              </a:rPr>
              <a:t>	</a:t>
            </a:r>
          </a:p>
          <a:p>
            <a:pPr marL="0" indent="0">
              <a:spcBef>
                <a:spcPts val="0"/>
              </a:spcBef>
              <a:spcAft>
                <a:spcPts val="0"/>
              </a:spcAft>
              <a:buNone/>
              <a:tabLst>
                <a:tab pos="3763963" algn="l"/>
              </a:tabLst>
            </a:pPr>
            <a:r>
              <a:rPr lang="en-AU" sz="2800" dirty="0">
                <a:solidFill>
                  <a:schemeClr val="tx2">
                    <a:lumMod val="75000"/>
                  </a:schemeClr>
                </a:solidFill>
              </a:rPr>
              <a:t>	</a:t>
            </a:r>
            <a:r>
              <a:rPr lang="en-AU" sz="2800" dirty="0"/>
              <a:t>Molecules with high Kinetic </a:t>
            </a:r>
          </a:p>
          <a:p>
            <a:pPr marL="0" indent="0">
              <a:spcBef>
                <a:spcPts val="0"/>
              </a:spcBef>
              <a:spcAft>
                <a:spcPts val="0"/>
              </a:spcAft>
              <a:buNone/>
              <a:tabLst>
                <a:tab pos="3763963" algn="l"/>
              </a:tabLst>
            </a:pPr>
            <a:r>
              <a:rPr lang="en-AU" sz="2800" dirty="0"/>
              <a:t>	energy leave the liquid.</a:t>
            </a:r>
          </a:p>
          <a:p>
            <a:pPr marL="0" indent="0">
              <a:spcBef>
                <a:spcPts val="0"/>
              </a:spcBef>
              <a:spcAft>
                <a:spcPts val="0"/>
              </a:spcAft>
              <a:buNone/>
              <a:tabLst>
                <a:tab pos="3763963" algn="l"/>
              </a:tabLst>
            </a:pPr>
            <a:endParaRPr lang="en-AU" sz="2800" dirty="0">
              <a:solidFill>
                <a:schemeClr val="tx2">
                  <a:lumMod val="75000"/>
                </a:schemeClr>
              </a:solidFill>
            </a:endParaRPr>
          </a:p>
          <a:p>
            <a:pPr marL="0" indent="0">
              <a:spcAft>
                <a:spcPts val="0"/>
              </a:spcAft>
              <a:buNone/>
              <a:tabLst>
                <a:tab pos="3763963" algn="l"/>
              </a:tabLst>
            </a:pPr>
            <a:r>
              <a:rPr lang="en-AU" sz="2800" dirty="0"/>
              <a:t> </a:t>
            </a:r>
          </a:p>
          <a:p>
            <a:pPr>
              <a:buNone/>
            </a:pPr>
            <a:r>
              <a:rPr lang="en-AU" sz="2800" dirty="0"/>
              <a:t> </a:t>
            </a:r>
            <a:endParaRPr lang="en-AU" sz="2800" dirty="0">
              <a:solidFill>
                <a:schemeClr val="tx2">
                  <a:lumMod val="7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62400"/>
            <a:ext cx="3707904" cy="216294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Evaporation has a cooling effect. How?</a:t>
            </a:r>
          </a:p>
        </p:txBody>
      </p:sp>
      <p:sp>
        <p:nvSpPr>
          <p:cNvPr id="3" name="Content Placeholder 2"/>
          <p:cNvSpPr>
            <a:spLocks noGrp="1"/>
          </p:cNvSpPr>
          <p:nvPr>
            <p:ph idx="1"/>
          </p:nvPr>
        </p:nvSpPr>
        <p:spPr>
          <a:xfrm>
            <a:off x="3942915" y="2435816"/>
            <a:ext cx="5181600" cy="4161536"/>
          </a:xfrm>
          <a:solidFill>
            <a:schemeClr val="accent6">
              <a:lumMod val="50000"/>
            </a:schemeClr>
          </a:solidFill>
        </p:spPr>
        <p:txBody>
          <a:bodyPr/>
          <a:lstStyle/>
          <a:p>
            <a:pPr marL="0" indent="0">
              <a:spcAft>
                <a:spcPts val="1800"/>
              </a:spcAft>
              <a:buNone/>
            </a:pPr>
            <a:r>
              <a:rPr lang="en-AU" sz="2800" dirty="0"/>
              <a:t>The average Kinetic Energy of the liquid drops during evaporation.</a:t>
            </a:r>
          </a:p>
          <a:p>
            <a:pPr marL="0" indent="0">
              <a:spcAft>
                <a:spcPts val="1800"/>
              </a:spcAft>
              <a:buNone/>
            </a:pPr>
            <a:r>
              <a:rPr lang="en-AU" sz="2800" dirty="0">
                <a:solidFill>
                  <a:schemeClr val="tx2">
                    <a:lumMod val="75000"/>
                  </a:schemeClr>
                </a:solidFill>
              </a:rPr>
              <a:t>NOTE: Not all particles within the liquid have the same Kinetic Energy. This is why temperature is the measure of the average kinetic energy.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562" y="1628800"/>
            <a:ext cx="3679857" cy="4104456"/>
          </a:xfrm>
          <a:prstGeom prst="rect">
            <a:avLst/>
          </a:prstGeom>
          <a:no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 y="4221868"/>
            <a:ext cx="3672408" cy="2654753"/>
          </a:xfrm>
          <a:prstGeom prst="rect">
            <a:avLst/>
          </a:prstGeom>
        </p:spPr>
      </p:pic>
      <p:sp>
        <p:nvSpPr>
          <p:cNvPr id="4" name="Rectangle 3"/>
          <p:cNvSpPr/>
          <p:nvPr/>
        </p:nvSpPr>
        <p:spPr bwMode="auto">
          <a:xfrm>
            <a:off x="1" y="3932276"/>
            <a:ext cx="3851920" cy="36082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85800" y="76200"/>
            <a:ext cx="7772400" cy="1295400"/>
          </a:xfrm>
        </p:spPr>
        <p:txBody>
          <a:bodyPr/>
          <a:lstStyle/>
          <a:p>
            <a:r>
              <a:rPr lang="en-US" b="1" dirty="0"/>
              <a:t>Radiation</a:t>
            </a:r>
          </a:p>
        </p:txBody>
      </p:sp>
      <p:sp>
        <p:nvSpPr>
          <p:cNvPr id="44035" name="Rectangle 3"/>
          <p:cNvSpPr>
            <a:spLocks noGrp="1" noChangeArrowheads="1"/>
          </p:cNvSpPr>
          <p:nvPr>
            <p:ph type="body" idx="1"/>
          </p:nvPr>
        </p:nvSpPr>
        <p:spPr>
          <a:xfrm>
            <a:off x="611560" y="1268760"/>
            <a:ext cx="7488832" cy="5436840"/>
          </a:xfrm>
          <a:solidFill>
            <a:schemeClr val="accent6">
              <a:lumMod val="50000"/>
            </a:schemeClr>
          </a:solidFill>
        </p:spPr>
        <p:txBody>
          <a:bodyPr/>
          <a:lstStyle/>
          <a:p>
            <a:pPr marL="0" indent="0">
              <a:lnSpc>
                <a:spcPct val="90000"/>
              </a:lnSpc>
              <a:spcAft>
                <a:spcPts val="1800"/>
              </a:spcAft>
              <a:buNone/>
            </a:pPr>
            <a:r>
              <a:rPr lang="en-US" sz="2800" dirty="0">
                <a:solidFill>
                  <a:schemeClr val="tx2"/>
                </a:solidFill>
              </a:rPr>
              <a:t>The transfer of (thermal) </a:t>
            </a:r>
            <a:r>
              <a:rPr lang="en-US" sz="2800" u="sng" dirty="0">
                <a:solidFill>
                  <a:schemeClr val="tx2"/>
                </a:solidFill>
              </a:rPr>
              <a:t>energy</a:t>
            </a:r>
            <a:r>
              <a:rPr lang="en-US" sz="2800" dirty="0">
                <a:solidFill>
                  <a:schemeClr val="tx2"/>
                </a:solidFill>
              </a:rPr>
              <a:t> by </a:t>
            </a:r>
            <a:r>
              <a:rPr lang="en-US" sz="2800" u="sng" dirty="0">
                <a:solidFill>
                  <a:schemeClr val="tx2"/>
                </a:solidFill>
              </a:rPr>
              <a:t>electromagnetic waves</a:t>
            </a:r>
            <a:r>
              <a:rPr lang="en-US" sz="2800" dirty="0">
                <a:solidFill>
                  <a:schemeClr val="tx2"/>
                </a:solidFill>
              </a:rPr>
              <a:t>.</a:t>
            </a:r>
          </a:p>
          <a:p>
            <a:pPr marL="0" indent="0">
              <a:lnSpc>
                <a:spcPct val="90000"/>
              </a:lnSpc>
              <a:spcAft>
                <a:spcPts val="1800"/>
              </a:spcAft>
              <a:buNone/>
            </a:pPr>
            <a:r>
              <a:rPr lang="en-US" sz="2800" dirty="0">
                <a:solidFill>
                  <a:schemeClr val="tx2"/>
                </a:solidFill>
              </a:rPr>
              <a:t>Radiation does not require matter to transfer thermal energy. </a:t>
            </a:r>
          </a:p>
          <a:p>
            <a:pPr marL="0" indent="0">
              <a:lnSpc>
                <a:spcPct val="90000"/>
              </a:lnSpc>
              <a:spcAft>
                <a:spcPts val="1800"/>
              </a:spcAft>
              <a:buNone/>
            </a:pPr>
            <a:r>
              <a:rPr lang="en-US" sz="2800" dirty="0">
                <a:solidFill>
                  <a:schemeClr val="tx2"/>
                </a:solidFill>
              </a:rPr>
              <a:t>All the sun’s energy that reaches Earth travels through millions of kilometers of empty space (a vacuum).</a:t>
            </a:r>
          </a:p>
          <a:p>
            <a:pPr marL="0" indent="0">
              <a:lnSpc>
                <a:spcPct val="90000"/>
              </a:lnSpc>
              <a:spcAft>
                <a:spcPts val="1800"/>
              </a:spcAft>
              <a:buNone/>
            </a:pPr>
            <a:r>
              <a:rPr lang="en-US" sz="2800" dirty="0">
                <a:solidFill>
                  <a:schemeClr val="tx2"/>
                </a:solidFill>
              </a:rPr>
              <a:t>All matter can radiate energy.</a:t>
            </a:r>
          </a:p>
          <a:p>
            <a:pPr marL="0" indent="0">
              <a:lnSpc>
                <a:spcPct val="90000"/>
              </a:lnSpc>
              <a:spcAft>
                <a:spcPts val="1800"/>
              </a:spcAft>
              <a:buNone/>
            </a:pPr>
            <a:r>
              <a:rPr lang="en-US" sz="2800" dirty="0">
                <a:solidFill>
                  <a:schemeClr val="tx2"/>
                </a:solidFill>
              </a:rPr>
              <a:t>You feel the radiation of thermal energy from a bonfire, a heat lamp and a light bulb.</a:t>
            </a:r>
          </a:p>
        </p:txBody>
      </p:sp>
    </p:spTree>
    <p:extLst>
      <p:ext uri="{BB962C8B-B14F-4D97-AF65-F5344CB8AC3E}">
        <p14:creationId xmlns:p14="http://schemas.microsoft.com/office/powerpoint/2010/main" val="193454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pPr eaLnBrk="1" hangingPunct="1">
              <a:defRPr/>
            </a:pPr>
            <a:r>
              <a:rPr lang="en-US"/>
              <a:t>Radiation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9" y="1556792"/>
            <a:ext cx="8232082" cy="4918641"/>
          </a:xfrm>
          <a:prstGeom prst="rect">
            <a:avLst/>
          </a:prstGeom>
        </p:spPr>
      </p:pic>
    </p:spTree>
    <p:extLst>
      <p:ext uri="{BB962C8B-B14F-4D97-AF65-F5344CB8AC3E}">
        <p14:creationId xmlns:p14="http://schemas.microsoft.com/office/powerpoint/2010/main" val="1541144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457200" y="274638"/>
            <a:ext cx="8229600" cy="1935162"/>
          </a:xfrm>
        </p:spPr>
        <p:txBody>
          <a:bodyPr/>
          <a:lstStyle/>
          <a:p>
            <a:pPr eaLnBrk="1" hangingPunct="1">
              <a:defRPr/>
            </a:pPr>
            <a:r>
              <a:rPr lang="en-US" sz="6000"/>
              <a:t>Radiation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209800"/>
            <a:ext cx="7315200" cy="3671888"/>
          </a:xfrm>
          <a:prstGeom prst="rect">
            <a:avLst/>
          </a:prstGeom>
        </p:spPr>
      </p:pic>
    </p:spTree>
    <p:extLst>
      <p:ext uri="{BB962C8B-B14F-4D97-AF65-F5344CB8AC3E}">
        <p14:creationId xmlns:p14="http://schemas.microsoft.com/office/powerpoint/2010/main" val="3466004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Radiation</a:t>
            </a:r>
          </a:p>
        </p:txBody>
      </p:sp>
      <p:sp>
        <p:nvSpPr>
          <p:cNvPr id="3" name="Content Placeholder 2"/>
          <p:cNvSpPr>
            <a:spLocks noGrp="1"/>
          </p:cNvSpPr>
          <p:nvPr>
            <p:ph idx="1"/>
          </p:nvPr>
        </p:nvSpPr>
        <p:spPr>
          <a:xfrm>
            <a:off x="2071670" y="1268760"/>
            <a:ext cx="6767530" cy="5472608"/>
          </a:xfrm>
          <a:solidFill>
            <a:schemeClr val="bg2">
              <a:lumMod val="90000"/>
            </a:schemeClr>
          </a:solidFill>
        </p:spPr>
        <p:txBody>
          <a:bodyPr>
            <a:normAutofit fontScale="77500" lnSpcReduction="20000"/>
          </a:bodyPr>
          <a:lstStyle/>
          <a:p>
            <a:pPr>
              <a:lnSpc>
                <a:spcPct val="120000"/>
              </a:lnSpc>
              <a:spcAft>
                <a:spcPts val="1800"/>
              </a:spcAft>
            </a:pPr>
            <a:r>
              <a:rPr lang="en-AU" dirty="0"/>
              <a:t>The Sun is a major source of heat energy on Earth.</a:t>
            </a:r>
          </a:p>
          <a:p>
            <a:pPr>
              <a:lnSpc>
                <a:spcPct val="120000"/>
              </a:lnSpc>
              <a:spcAft>
                <a:spcPts val="1800"/>
              </a:spcAft>
            </a:pPr>
            <a:r>
              <a:rPr lang="en-AU" dirty="0"/>
              <a:t>Have you ever wondered how the Sun warms us? Radiation from the Sun travels easily through space and when it reaches the Earth, it warms the ground and the air by converting potential energy to kinetic energy of the particles on Earth.</a:t>
            </a:r>
          </a:p>
          <a:p>
            <a:pPr marL="1612900">
              <a:lnSpc>
                <a:spcPct val="120000"/>
              </a:lnSpc>
              <a:spcAft>
                <a:spcPts val="1800"/>
              </a:spcAft>
            </a:pPr>
            <a:r>
              <a:rPr lang="en-AU" dirty="0"/>
              <a:t>The Sun is not the only thing that gives out radiation. All objects give out radiation including humans.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4732734"/>
            <a:ext cx="2667000" cy="2152650"/>
          </a:xfrm>
          <a:prstGeom prst="rect">
            <a:avLst/>
          </a:prstGeom>
        </p:spPr>
      </p:pic>
    </p:spTree>
    <p:extLst>
      <p:ext uri="{BB962C8B-B14F-4D97-AF65-F5344CB8AC3E}">
        <p14:creationId xmlns:p14="http://schemas.microsoft.com/office/powerpoint/2010/main" val="127030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Expansion in Solids</a:t>
            </a:r>
          </a:p>
        </p:txBody>
      </p:sp>
      <p:sp>
        <p:nvSpPr>
          <p:cNvPr id="3" name="Content Placeholder 2"/>
          <p:cNvSpPr>
            <a:spLocks noGrp="1"/>
          </p:cNvSpPr>
          <p:nvPr>
            <p:ph idx="1"/>
          </p:nvPr>
        </p:nvSpPr>
        <p:spPr>
          <a:xfrm>
            <a:off x="533400" y="1371600"/>
            <a:ext cx="8007350" cy="3065512"/>
          </a:xfrm>
          <a:solidFill>
            <a:schemeClr val="accent6">
              <a:lumMod val="50000"/>
            </a:schemeClr>
          </a:solidFill>
        </p:spPr>
        <p:txBody>
          <a:bodyPr/>
          <a:lstStyle/>
          <a:p>
            <a:r>
              <a:rPr lang="en-AU" sz="2800" dirty="0"/>
              <a:t>Expansion in solids can cause structural damage if allowances are not made. Railway lines, for example, are not laid in one continuous strip, but have small gaps that allow for movement due to changes in temperature. The rails are connected with fishplates.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4069032"/>
            <a:ext cx="5291328" cy="28163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76" y="4569528"/>
            <a:ext cx="3686736" cy="2315856"/>
          </a:xfrm>
          <a:prstGeom prst="rect">
            <a:avLst/>
          </a:prstGeom>
        </p:spPr>
      </p:pic>
    </p:spTree>
    <p:extLst>
      <p:ext uri="{BB962C8B-B14F-4D97-AF65-F5344CB8AC3E}">
        <p14:creationId xmlns:p14="http://schemas.microsoft.com/office/powerpoint/2010/main" val="39005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Heat transfer</a:t>
            </a:r>
          </a:p>
        </p:txBody>
      </p:sp>
      <p:sp>
        <p:nvSpPr>
          <p:cNvPr id="3" name="Content Placeholder 2"/>
          <p:cNvSpPr>
            <a:spLocks noGrp="1"/>
          </p:cNvSpPr>
          <p:nvPr>
            <p:ph idx="1"/>
          </p:nvPr>
        </p:nvSpPr>
        <p:spPr>
          <a:xfrm>
            <a:off x="1928794" y="1643050"/>
            <a:ext cx="6286544" cy="4929222"/>
          </a:xfrm>
          <a:solidFill>
            <a:schemeClr val="bg2">
              <a:lumMod val="90000"/>
              <a:alpha val="60000"/>
            </a:schemeClr>
          </a:solidFill>
        </p:spPr>
        <p:txBody>
          <a:bodyPr>
            <a:normAutofit fontScale="77500" lnSpcReduction="20000"/>
          </a:bodyPr>
          <a:lstStyle/>
          <a:p>
            <a:pPr marL="0" indent="0">
              <a:buNone/>
            </a:pPr>
            <a:r>
              <a:rPr lang="en-AU" dirty="0"/>
              <a:t>Heat energy always moves from a warmer object to a cooler object. This flow of heat is called heat transfer.</a:t>
            </a:r>
          </a:p>
          <a:p>
            <a:pPr marL="0" indent="0">
              <a:buNone/>
            </a:pPr>
            <a:r>
              <a:rPr lang="en-AU" dirty="0"/>
              <a:t>There are three ways in which heat energy can be transferred:</a:t>
            </a:r>
          </a:p>
          <a:p>
            <a:r>
              <a:rPr lang="en-AU" dirty="0"/>
              <a:t>Conduction – the passing of heat from the warmer end of an object to a cooler end.</a:t>
            </a:r>
          </a:p>
          <a:p>
            <a:r>
              <a:rPr lang="en-AU" dirty="0"/>
              <a:t>Convection – the movement of heated particles in a liquid or gas from a warmer area to a cooler area.</a:t>
            </a:r>
          </a:p>
          <a:p>
            <a:r>
              <a:rPr lang="en-AU" dirty="0"/>
              <a:t>Radiation – the emission of particles or waves from a warm object, e.g. the Sun.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2" y="2620808"/>
            <a:ext cx="9139575" cy="3832528"/>
          </a:xfrm>
          <a:prstGeom prst="rect">
            <a:avLst/>
          </a:prstGeom>
          <a:noFill/>
          <a:ln w="9525">
            <a:noFill/>
            <a:miter lim="800000"/>
            <a:headEnd/>
            <a:tailEnd/>
          </a:ln>
          <a:effectLst/>
        </p:spPr>
      </p:pic>
    </p:spTree>
    <p:extLst>
      <p:ext uri="{BB962C8B-B14F-4D97-AF65-F5344CB8AC3E}">
        <p14:creationId xmlns:p14="http://schemas.microsoft.com/office/powerpoint/2010/main" val="6791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pPr>
              <a:defRPr/>
            </a:pPr>
            <a:fld id="{55B3475C-DA2A-4F9A-95FC-4D867C6F72C2}" type="slidenum">
              <a:rPr lang="en-US"/>
              <a:pPr>
                <a:defRPr/>
              </a:pPr>
              <a:t>81</a:t>
            </a:fld>
            <a:endParaRPr lang="en-US"/>
          </a:p>
        </p:txBody>
      </p:sp>
      <p:sp>
        <p:nvSpPr>
          <p:cNvPr id="26627" name="Rectangle 2"/>
          <p:cNvSpPr>
            <a:spLocks noGrp="1" noChangeArrowheads="1"/>
          </p:cNvSpPr>
          <p:nvPr>
            <p:ph type="title"/>
          </p:nvPr>
        </p:nvSpPr>
        <p:spPr>
          <a:xfrm>
            <a:off x="533400" y="0"/>
            <a:ext cx="2590800" cy="1295400"/>
          </a:xfrm>
        </p:spPr>
        <p:txBody>
          <a:bodyPr/>
          <a:lstStyle/>
          <a:p>
            <a:r>
              <a:rPr lang="en-US" sz="2800" b="1" u="sng" dirty="0">
                <a:effectLst>
                  <a:outerShdw blurRad="38100" dist="38100" dir="2700000" algn="tl">
                    <a:srgbClr val="000000">
                      <a:alpha val="43137"/>
                    </a:srgbClr>
                  </a:outerShdw>
                </a:effectLst>
              </a:rPr>
              <a:t>Conduction</a:t>
            </a:r>
          </a:p>
        </p:txBody>
      </p:sp>
      <p:sp>
        <p:nvSpPr>
          <p:cNvPr id="72707" name="Rectangle 3"/>
          <p:cNvSpPr>
            <a:spLocks noGrp="1" noChangeArrowheads="1"/>
          </p:cNvSpPr>
          <p:nvPr>
            <p:ph type="body" sz="half" idx="1"/>
          </p:nvPr>
        </p:nvSpPr>
        <p:spPr>
          <a:xfrm>
            <a:off x="533400" y="1295400"/>
            <a:ext cx="2590800" cy="4038600"/>
          </a:xfrm>
          <a:solidFill>
            <a:srgbClr val="120060"/>
          </a:solidFill>
          <a:ln>
            <a:solidFill>
              <a:schemeClr val="tx1"/>
            </a:solidFill>
            <a:miter lim="800000"/>
            <a:headEnd/>
            <a:tailEnd/>
          </a:ln>
        </p:spPr>
        <p:txBody>
          <a:bodyPr/>
          <a:lstStyle/>
          <a:p>
            <a:pPr marL="177800" indent="-177800">
              <a:buClr>
                <a:srgbClr val="00B0F0"/>
              </a:buClr>
              <a:buFont typeface="Arial" pitchFamily="34" charset="0"/>
              <a:buChar char="•"/>
            </a:pPr>
            <a:r>
              <a:rPr lang="en-US" sz="2400" b="1" dirty="0">
                <a:solidFill>
                  <a:srgbClr val="00B0F0"/>
                </a:solidFill>
              </a:rPr>
              <a:t>Direct contact of particles</a:t>
            </a:r>
          </a:p>
          <a:p>
            <a:pPr marL="177800" indent="-177800">
              <a:buClr>
                <a:srgbClr val="00B0F0"/>
              </a:buClr>
              <a:buFont typeface="Arial" pitchFamily="34" charset="0"/>
              <a:buChar char="•"/>
            </a:pPr>
            <a:endParaRPr lang="en-US" sz="2400" b="1" dirty="0">
              <a:solidFill>
                <a:srgbClr val="00B0F0"/>
              </a:solidFill>
            </a:endParaRPr>
          </a:p>
          <a:p>
            <a:pPr marL="177800" indent="-177800">
              <a:buClr>
                <a:srgbClr val="00B0F0"/>
              </a:buClr>
              <a:buFont typeface="Arial" pitchFamily="34" charset="0"/>
              <a:buChar char="•"/>
            </a:pPr>
            <a:r>
              <a:rPr lang="en-US" sz="2400" b="1" u="sng" dirty="0">
                <a:solidFill>
                  <a:srgbClr val="00B0F0"/>
                </a:solidFill>
              </a:rPr>
              <a:t>Solids</a:t>
            </a:r>
            <a:r>
              <a:rPr lang="en-US" sz="2400" b="1" dirty="0">
                <a:solidFill>
                  <a:srgbClr val="00B0F0"/>
                </a:solidFill>
              </a:rPr>
              <a:t>/liquids/gases</a:t>
            </a:r>
          </a:p>
          <a:p>
            <a:pPr marL="177800" indent="-177800">
              <a:buClr>
                <a:srgbClr val="00B0F0"/>
              </a:buClr>
              <a:buFont typeface="Arial" pitchFamily="34" charset="0"/>
              <a:buChar char="•"/>
            </a:pPr>
            <a:endParaRPr lang="en-US" sz="2400" b="1" dirty="0">
              <a:solidFill>
                <a:srgbClr val="00B0F0"/>
              </a:solidFill>
            </a:endParaRPr>
          </a:p>
          <a:p>
            <a:pPr marL="177800" indent="-177800">
              <a:buClr>
                <a:srgbClr val="00B0F0"/>
              </a:buClr>
              <a:buFont typeface="Arial" pitchFamily="34" charset="0"/>
              <a:buChar char="•"/>
            </a:pPr>
            <a:r>
              <a:rPr lang="en-US" sz="2400" b="1" dirty="0">
                <a:solidFill>
                  <a:srgbClr val="00B0F0"/>
                </a:solidFill>
              </a:rPr>
              <a:t>The handle of a cooking utensil</a:t>
            </a:r>
            <a:endParaRPr lang="en-US" sz="2400" dirty="0">
              <a:solidFill>
                <a:srgbClr val="00B0F0"/>
              </a:solidFill>
            </a:endParaRPr>
          </a:p>
        </p:txBody>
      </p:sp>
      <p:sp>
        <p:nvSpPr>
          <p:cNvPr id="72709" name="Rectangle 5"/>
          <p:cNvSpPr>
            <a:spLocks noChangeArrowheads="1"/>
          </p:cNvSpPr>
          <p:nvPr/>
        </p:nvSpPr>
        <p:spPr bwMode="auto">
          <a:xfrm>
            <a:off x="3276600" y="1295400"/>
            <a:ext cx="2590800" cy="4038600"/>
          </a:xfrm>
          <a:prstGeom prst="rect">
            <a:avLst/>
          </a:prstGeom>
          <a:solidFill>
            <a:srgbClr val="EA76D4"/>
          </a:solidFill>
          <a:ln w="9525">
            <a:solidFill>
              <a:schemeClr val="tx1"/>
            </a:solidFill>
            <a:miter lim="800000"/>
            <a:headEnd/>
            <a:tailEnd/>
          </a:ln>
          <a:effectLst/>
        </p:spPr>
        <p:txBody>
          <a:bodyPr/>
          <a:lstStyle/>
          <a:p>
            <a:pPr marL="177800" indent="-177800">
              <a:spcBef>
                <a:spcPct val="20000"/>
              </a:spcBef>
              <a:buFontTx/>
              <a:buChar char="•"/>
            </a:pPr>
            <a:r>
              <a:rPr lang="en-US" sz="2400" b="1" dirty="0">
                <a:solidFill>
                  <a:srgbClr val="990000"/>
                </a:solidFill>
                <a:latin typeface="+mn-lt"/>
              </a:rPr>
              <a:t>Transfer of energy by waves</a:t>
            </a:r>
          </a:p>
          <a:p>
            <a:pPr marL="177800" indent="-177800">
              <a:spcBef>
                <a:spcPct val="20000"/>
              </a:spcBef>
              <a:buFontTx/>
              <a:buChar char="•"/>
            </a:pPr>
            <a:r>
              <a:rPr lang="en-US" sz="2400" b="1" dirty="0">
                <a:solidFill>
                  <a:srgbClr val="990000"/>
                </a:solidFill>
                <a:latin typeface="+mn-lt"/>
              </a:rPr>
              <a:t>Only radiant energy that is absorbed becomes thermal energy</a:t>
            </a:r>
          </a:p>
          <a:p>
            <a:pPr marL="177800" indent="-177800">
              <a:spcBef>
                <a:spcPct val="20000"/>
              </a:spcBef>
              <a:buFontTx/>
              <a:buChar char="•"/>
            </a:pPr>
            <a:r>
              <a:rPr lang="en-US" sz="2400" b="1" dirty="0" err="1">
                <a:solidFill>
                  <a:srgbClr val="990000"/>
                </a:solidFill>
                <a:latin typeface="+mn-lt"/>
              </a:rPr>
              <a:t>Lightbulb</a:t>
            </a:r>
            <a:endParaRPr lang="en-US" sz="2400" b="1" dirty="0">
              <a:solidFill>
                <a:srgbClr val="990000"/>
              </a:solidFill>
              <a:latin typeface="+mn-lt"/>
            </a:endParaRPr>
          </a:p>
          <a:p>
            <a:pPr marL="177800" indent="-177800">
              <a:spcBef>
                <a:spcPct val="20000"/>
              </a:spcBef>
              <a:buFontTx/>
              <a:buChar char="•"/>
            </a:pPr>
            <a:r>
              <a:rPr lang="en-US" sz="2400" b="1" dirty="0">
                <a:solidFill>
                  <a:srgbClr val="990000"/>
                </a:solidFill>
                <a:latin typeface="+mn-lt"/>
              </a:rPr>
              <a:t>Fireplace</a:t>
            </a:r>
          </a:p>
        </p:txBody>
      </p:sp>
      <p:sp>
        <p:nvSpPr>
          <p:cNvPr id="72710" name="Rectangle 6"/>
          <p:cNvSpPr>
            <a:spLocks noChangeArrowheads="1"/>
          </p:cNvSpPr>
          <p:nvPr/>
        </p:nvSpPr>
        <p:spPr bwMode="auto">
          <a:xfrm>
            <a:off x="6019800" y="1295400"/>
            <a:ext cx="2590800" cy="4038600"/>
          </a:xfrm>
          <a:prstGeom prst="rect">
            <a:avLst/>
          </a:prstGeom>
          <a:solidFill>
            <a:srgbClr val="83DDC1"/>
          </a:solidFill>
          <a:ln w="9525">
            <a:solidFill>
              <a:schemeClr val="tx1"/>
            </a:solidFill>
            <a:miter lim="800000"/>
            <a:headEnd/>
            <a:tailEnd/>
          </a:ln>
          <a:effectLst/>
        </p:spPr>
        <p:txBody>
          <a:bodyPr/>
          <a:lstStyle/>
          <a:p>
            <a:pPr marL="177800" indent="-177800">
              <a:spcBef>
                <a:spcPct val="20000"/>
              </a:spcBef>
              <a:buFontTx/>
              <a:buChar char="•"/>
            </a:pPr>
            <a:r>
              <a:rPr lang="en-US" sz="2400" b="1" dirty="0">
                <a:solidFill>
                  <a:srgbClr val="0000FF"/>
                </a:solidFill>
                <a:latin typeface="+mn-lt"/>
              </a:rPr>
              <a:t>Transfer of energy by bulk movement of matter (fluids)</a:t>
            </a:r>
          </a:p>
          <a:p>
            <a:pPr marL="177800" indent="-177800">
              <a:spcBef>
                <a:spcPct val="20000"/>
              </a:spcBef>
              <a:buFontTx/>
              <a:buChar char="•"/>
            </a:pPr>
            <a:r>
              <a:rPr lang="en-US" sz="2400" b="1" dirty="0">
                <a:solidFill>
                  <a:srgbClr val="0000FF"/>
                </a:solidFill>
                <a:latin typeface="+mn-lt"/>
              </a:rPr>
              <a:t>Currents (</a:t>
            </a:r>
            <a:r>
              <a:rPr lang="en-US" sz="2400" b="1" dirty="0" err="1">
                <a:solidFill>
                  <a:srgbClr val="0000FF"/>
                </a:solidFill>
                <a:latin typeface="+mn-lt"/>
              </a:rPr>
              <a:t>wind,water</a:t>
            </a:r>
            <a:r>
              <a:rPr lang="en-US" sz="2400" b="1" dirty="0">
                <a:solidFill>
                  <a:srgbClr val="0000FF"/>
                </a:solidFill>
                <a:latin typeface="+mn-lt"/>
              </a:rPr>
              <a:t>)</a:t>
            </a:r>
          </a:p>
          <a:p>
            <a:pPr marL="177800" indent="-177800">
              <a:spcBef>
                <a:spcPct val="20000"/>
              </a:spcBef>
              <a:buFontTx/>
              <a:buChar char="•"/>
            </a:pPr>
            <a:r>
              <a:rPr lang="en-US" sz="2400" b="1" dirty="0">
                <a:solidFill>
                  <a:srgbClr val="0000FF"/>
                </a:solidFill>
                <a:latin typeface="+mn-lt"/>
              </a:rPr>
              <a:t>Hot air balloon</a:t>
            </a:r>
          </a:p>
        </p:txBody>
      </p:sp>
      <p:sp>
        <p:nvSpPr>
          <p:cNvPr id="72711" name="Rectangle 7"/>
          <p:cNvSpPr>
            <a:spLocks noChangeArrowheads="1"/>
          </p:cNvSpPr>
          <p:nvPr/>
        </p:nvSpPr>
        <p:spPr bwMode="auto">
          <a:xfrm>
            <a:off x="3274576" y="0"/>
            <a:ext cx="2592823"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800" b="1" u="sng" dirty="0">
                <a:solidFill>
                  <a:schemeClr val="tx2"/>
                </a:solidFill>
                <a:effectLst>
                  <a:outerShdw blurRad="38100" dist="38100" dir="2700000" algn="tl">
                    <a:srgbClr val="000000">
                      <a:alpha val="43137"/>
                    </a:srgbClr>
                  </a:outerShdw>
                </a:effectLst>
                <a:latin typeface="+mj-lt"/>
              </a:rPr>
              <a:t>Radiation</a:t>
            </a:r>
          </a:p>
        </p:txBody>
      </p:sp>
      <p:sp>
        <p:nvSpPr>
          <p:cNvPr id="72712" name="Rectangle 8"/>
          <p:cNvSpPr>
            <a:spLocks noChangeArrowheads="1"/>
          </p:cNvSpPr>
          <p:nvPr/>
        </p:nvSpPr>
        <p:spPr bwMode="auto">
          <a:xfrm>
            <a:off x="6019800" y="0"/>
            <a:ext cx="2590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800" b="1" u="sng" dirty="0">
                <a:solidFill>
                  <a:schemeClr val="tx2"/>
                </a:solidFill>
                <a:effectLst>
                  <a:outerShdw blurRad="38100" dist="38100" dir="2700000" algn="tl">
                    <a:srgbClr val="000000">
                      <a:alpha val="43137"/>
                    </a:srgbClr>
                  </a:outerShdw>
                </a:effectLst>
                <a:latin typeface="+mj-lt"/>
              </a:rPr>
              <a:t>Convection</a:t>
            </a:r>
          </a:p>
        </p:txBody>
      </p:sp>
    </p:spTree>
    <p:extLst>
      <p:ext uri="{BB962C8B-B14F-4D97-AF65-F5344CB8AC3E}">
        <p14:creationId xmlns:p14="http://schemas.microsoft.com/office/powerpoint/2010/main" val="1094330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bg/>
                                          </p:spTgt>
                                        </p:tgtEl>
                                        <p:attrNameLst>
                                          <p:attrName>style.visibility</p:attrName>
                                        </p:attrNameLst>
                                      </p:cBhvr>
                                      <p:to>
                                        <p:strVal val="visible"/>
                                      </p:to>
                                    </p:set>
                                    <p:anim calcmode="lin" valueType="num">
                                      <p:cBhvr additive="base">
                                        <p:cTn id="7" dur="500" fill="hold"/>
                                        <p:tgtEl>
                                          <p:spTgt spid="72707">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bg/>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2711"/>
                                        </p:tgtEl>
                                        <p:attrNameLst>
                                          <p:attrName>style.visibility</p:attrName>
                                        </p:attrNameLst>
                                      </p:cBhvr>
                                      <p:to>
                                        <p:strVal val="visible"/>
                                      </p:to>
                                    </p:set>
                                    <p:animEffect transition="in" filter="dissolve">
                                      <p:cBhvr>
                                        <p:cTn id="13" dur="500"/>
                                        <p:tgtEl>
                                          <p:spTgt spid="727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2709">
                                            <p:bg/>
                                          </p:spTgt>
                                        </p:tgtEl>
                                        <p:attrNameLst>
                                          <p:attrName>style.visibility</p:attrName>
                                        </p:attrNameLst>
                                      </p:cBhvr>
                                      <p:to>
                                        <p:strVal val="visible"/>
                                      </p:to>
                                    </p:set>
                                    <p:anim calcmode="lin" valueType="num">
                                      <p:cBhvr additive="base">
                                        <p:cTn id="18" dur="500" fill="hold"/>
                                        <p:tgtEl>
                                          <p:spTgt spid="72709">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72709">
                                            <p:bg/>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72709">
                                            <p:txEl>
                                              <p:pRg st="0" end="0"/>
                                            </p:txEl>
                                          </p:spTgt>
                                        </p:tgtEl>
                                        <p:attrNameLst>
                                          <p:attrName>style.visibility</p:attrName>
                                        </p:attrNameLst>
                                      </p:cBhvr>
                                      <p:to>
                                        <p:strVal val="visible"/>
                                      </p:to>
                                    </p:set>
                                    <p:anim calcmode="lin" valueType="num">
                                      <p:cBhvr additive="base">
                                        <p:cTn id="24" dur="500" fill="hold"/>
                                        <p:tgtEl>
                                          <p:spTgt spid="72709">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727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72709">
                                            <p:txEl>
                                              <p:pRg st="1" end="1"/>
                                            </p:txEl>
                                          </p:spTgt>
                                        </p:tgtEl>
                                        <p:attrNameLst>
                                          <p:attrName>style.visibility</p:attrName>
                                        </p:attrNameLst>
                                      </p:cBhvr>
                                      <p:to>
                                        <p:strVal val="visible"/>
                                      </p:to>
                                    </p:set>
                                    <p:anim calcmode="lin" valueType="num">
                                      <p:cBhvr additive="base">
                                        <p:cTn id="30" dur="500" fill="hold"/>
                                        <p:tgtEl>
                                          <p:spTgt spid="72709">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727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72709">
                                            <p:txEl>
                                              <p:pRg st="2" end="2"/>
                                            </p:txEl>
                                          </p:spTgt>
                                        </p:tgtEl>
                                        <p:attrNameLst>
                                          <p:attrName>style.visibility</p:attrName>
                                        </p:attrNameLst>
                                      </p:cBhvr>
                                      <p:to>
                                        <p:strVal val="visible"/>
                                      </p:to>
                                    </p:set>
                                    <p:anim calcmode="lin" valueType="num">
                                      <p:cBhvr additive="base">
                                        <p:cTn id="36" dur="500" fill="hold"/>
                                        <p:tgtEl>
                                          <p:spTgt spid="72709">
                                            <p:txEl>
                                              <p:pRg st="2" end="2"/>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727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72709">
                                            <p:txEl>
                                              <p:pRg st="3" end="3"/>
                                            </p:txEl>
                                          </p:spTgt>
                                        </p:tgtEl>
                                        <p:attrNameLst>
                                          <p:attrName>style.visibility</p:attrName>
                                        </p:attrNameLst>
                                      </p:cBhvr>
                                      <p:to>
                                        <p:strVal val="visible"/>
                                      </p:to>
                                    </p:set>
                                    <p:anim calcmode="lin" valueType="num">
                                      <p:cBhvr additive="base">
                                        <p:cTn id="42" dur="500" fill="hold"/>
                                        <p:tgtEl>
                                          <p:spTgt spid="72709">
                                            <p:txEl>
                                              <p:pRg st="3" end="3"/>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7270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2712"/>
                                        </p:tgtEl>
                                        <p:attrNameLst>
                                          <p:attrName>style.visibility</p:attrName>
                                        </p:attrNameLst>
                                      </p:cBhvr>
                                      <p:to>
                                        <p:strVal val="visible"/>
                                      </p:to>
                                    </p:set>
                                    <p:animEffect transition="in" filter="dissolve">
                                      <p:cBhvr>
                                        <p:cTn id="48" dur="500"/>
                                        <p:tgtEl>
                                          <p:spTgt spid="727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72710">
                                            <p:bg/>
                                          </p:spTgt>
                                        </p:tgtEl>
                                        <p:attrNameLst>
                                          <p:attrName>style.visibility</p:attrName>
                                        </p:attrNameLst>
                                      </p:cBhvr>
                                      <p:to>
                                        <p:strVal val="visible"/>
                                      </p:to>
                                    </p:set>
                                    <p:anim calcmode="lin" valueType="num">
                                      <p:cBhvr additive="base">
                                        <p:cTn id="53" dur="500" fill="hold"/>
                                        <p:tgtEl>
                                          <p:spTgt spid="72710">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72710">
                                            <p:bg/>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72710">
                                            <p:txEl>
                                              <p:pRg st="0" end="0"/>
                                            </p:txEl>
                                          </p:spTgt>
                                        </p:tgtEl>
                                        <p:attrNameLst>
                                          <p:attrName>style.visibility</p:attrName>
                                        </p:attrNameLst>
                                      </p:cBhvr>
                                      <p:to>
                                        <p:strVal val="visible"/>
                                      </p:to>
                                    </p:set>
                                    <p:anim calcmode="lin" valueType="num">
                                      <p:cBhvr additive="base">
                                        <p:cTn id="59" dur="500" fill="hold"/>
                                        <p:tgtEl>
                                          <p:spTgt spid="7271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27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2710">
                                            <p:txEl>
                                              <p:pRg st="1" end="1"/>
                                            </p:txEl>
                                          </p:spTgt>
                                        </p:tgtEl>
                                        <p:attrNameLst>
                                          <p:attrName>style.visibility</p:attrName>
                                        </p:attrNameLst>
                                      </p:cBhvr>
                                      <p:to>
                                        <p:strVal val="visible"/>
                                      </p:to>
                                    </p:set>
                                    <p:anim calcmode="lin" valueType="num">
                                      <p:cBhvr additive="base">
                                        <p:cTn id="65" dur="500" fill="hold"/>
                                        <p:tgtEl>
                                          <p:spTgt spid="72710">
                                            <p:txEl>
                                              <p:pRg st="1" end="1"/>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727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72710">
                                            <p:txEl>
                                              <p:pRg st="2" end="2"/>
                                            </p:txEl>
                                          </p:spTgt>
                                        </p:tgtEl>
                                        <p:attrNameLst>
                                          <p:attrName>style.visibility</p:attrName>
                                        </p:attrNameLst>
                                      </p:cBhvr>
                                      <p:to>
                                        <p:strVal val="visible"/>
                                      </p:to>
                                    </p:set>
                                    <p:anim calcmode="lin" valueType="num">
                                      <p:cBhvr additive="base">
                                        <p:cTn id="71" dur="500" fill="hold"/>
                                        <p:tgtEl>
                                          <p:spTgt spid="72710">
                                            <p:txEl>
                                              <p:pRg st="2" end="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7271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nimBg="1"/>
      <p:bldP spid="72709" grpId="0" build="p" animBg="1"/>
      <p:bldP spid="72710" grpId="0" build="p" animBg="1"/>
      <p:bldP spid="72711" grpId="0"/>
      <p:bldP spid="727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the environment in order to develop better technology to improve the environmental effects to humans.</a:t>
            </a:r>
          </a:p>
        </p:txBody>
      </p:sp>
    </p:spTree>
    <p:extLst>
      <p:ext uri="{BB962C8B-B14F-4D97-AF65-F5344CB8AC3E}">
        <p14:creationId xmlns:p14="http://schemas.microsoft.com/office/powerpoint/2010/main" val="24237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2677656"/>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Conduction</a:t>
            </a:r>
          </a:p>
          <a:p>
            <a:r>
              <a:rPr lang="en-AU" sz="2800" dirty="0">
                <a:solidFill>
                  <a:schemeClr val="tx2"/>
                </a:solidFill>
                <a:latin typeface="Arial" pitchFamily="34" charset="0"/>
                <a:cs typeface="Arial" pitchFamily="34" charset="0"/>
              </a:rPr>
              <a:t>Convection</a:t>
            </a:r>
          </a:p>
          <a:p>
            <a:r>
              <a:rPr lang="en-AU" sz="2800" dirty="0">
                <a:solidFill>
                  <a:schemeClr val="tx2"/>
                </a:solidFill>
                <a:latin typeface="Arial" pitchFamily="34" charset="0"/>
                <a:cs typeface="Arial" pitchFamily="34" charset="0"/>
              </a:rPr>
              <a:t>Radiation</a:t>
            </a:r>
          </a:p>
          <a:p>
            <a:r>
              <a:rPr lang="en-AU" sz="2800" dirty="0">
                <a:solidFill>
                  <a:schemeClr val="tx2"/>
                </a:solidFill>
                <a:latin typeface="Arial" pitchFamily="34" charset="0"/>
                <a:cs typeface="Arial" pitchFamily="34" charset="0"/>
              </a:rPr>
              <a:t>Electromagnetic family</a:t>
            </a:r>
          </a:p>
          <a:p>
            <a:endParaRPr lang="en-AU" sz="2800" dirty="0">
              <a:solidFill>
                <a:schemeClr val="tx2"/>
              </a:solidFill>
              <a:latin typeface="Arial" pitchFamily="34" charset="0"/>
              <a:cs typeface="Arial" pitchFamily="34" charset="0"/>
            </a:endParaRP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622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2.1 -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2.2, page 45-47 and answer </a:t>
            </a:r>
          </a:p>
          <a:p>
            <a:pPr marL="0" indent="0">
              <a:spcAft>
                <a:spcPts val="1200"/>
              </a:spcAft>
              <a:buNone/>
            </a:pPr>
            <a:r>
              <a:rPr lang="en-AU" sz="2800" dirty="0">
                <a:solidFill>
                  <a:schemeClr val="tx2"/>
                </a:solidFill>
                <a:latin typeface="Arial" pitchFamily="34" charset="0"/>
                <a:cs typeface="Arial" pitchFamily="34" charset="0"/>
              </a:rPr>
              <a:t>	Q1&amp;2 Set 2.2</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5644935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8073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solidFill>
                  <a:schemeClr val="tx1"/>
                </a:solidFill>
              </a:rPr>
              <a:t>Conservation and Efficiency</a:t>
            </a:r>
          </a:p>
        </p:txBody>
      </p:sp>
      <p:sp>
        <p:nvSpPr>
          <p:cNvPr id="2051" name="Rectangle 3"/>
          <p:cNvSpPr>
            <a:spLocks noGrp="1" noChangeArrowheads="1"/>
          </p:cNvSpPr>
          <p:nvPr>
            <p:ph type="subTitle" idx="1"/>
          </p:nvPr>
        </p:nvSpPr>
        <p:spPr/>
        <p:txBody>
          <a:bodyPr/>
          <a:lstStyle/>
          <a:p>
            <a:r>
              <a:rPr lang="en-US" dirty="0"/>
              <a:t>Chapter 2.2 page 45-47</a:t>
            </a:r>
          </a:p>
        </p:txBody>
      </p:sp>
    </p:spTree>
    <p:extLst>
      <p:ext uri="{BB962C8B-B14F-4D97-AF65-F5344CB8AC3E}">
        <p14:creationId xmlns:p14="http://schemas.microsoft.com/office/powerpoint/2010/main" val="2843342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80728"/>
          </a:xfrm>
        </p:spPr>
        <p:txBody>
          <a:bodyPr/>
          <a:lstStyle/>
          <a:p>
            <a:r>
              <a:rPr lang="en-AU" dirty="0"/>
              <a:t>Conservation of Energy</a:t>
            </a:r>
          </a:p>
        </p:txBody>
      </p:sp>
      <p:sp>
        <p:nvSpPr>
          <p:cNvPr id="3" name="Content Placeholder 2"/>
          <p:cNvSpPr>
            <a:spLocks noGrp="1"/>
          </p:cNvSpPr>
          <p:nvPr>
            <p:ph idx="1"/>
          </p:nvPr>
        </p:nvSpPr>
        <p:spPr>
          <a:xfrm>
            <a:off x="323528" y="908720"/>
            <a:ext cx="8522022" cy="5187280"/>
          </a:xfrm>
          <a:solidFill>
            <a:schemeClr val="accent6">
              <a:lumMod val="50000"/>
            </a:schemeClr>
          </a:solidFill>
        </p:spPr>
        <p:txBody>
          <a:bodyPr/>
          <a:lstStyle/>
          <a:p>
            <a:pPr marL="0" indent="0">
              <a:buNone/>
            </a:pPr>
            <a:r>
              <a:rPr lang="en-AU" dirty="0"/>
              <a:t>Law of Conservation of Energy states: every is neither created nor destroyed, however it is transferred or transformed.</a:t>
            </a:r>
          </a:p>
          <a:p>
            <a:pPr marL="0" indent="0">
              <a:buNone/>
            </a:pPr>
            <a:endParaRPr lang="en-AU" dirty="0"/>
          </a:p>
          <a:p>
            <a:pPr marL="0" indent="0">
              <a:spcBef>
                <a:spcPts val="0"/>
              </a:spcBef>
              <a:buNone/>
            </a:pP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636912"/>
            <a:ext cx="5293007" cy="3969755"/>
          </a:xfrm>
          <a:prstGeom prst="rect">
            <a:avLst/>
          </a:prstGeom>
        </p:spPr>
      </p:pic>
    </p:spTree>
    <p:extLst>
      <p:ext uri="{BB962C8B-B14F-4D97-AF65-F5344CB8AC3E}">
        <p14:creationId xmlns:p14="http://schemas.microsoft.com/office/powerpoint/2010/main" val="235588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80728"/>
          </a:xfrm>
        </p:spPr>
        <p:txBody>
          <a:bodyPr/>
          <a:lstStyle/>
          <a:p>
            <a:r>
              <a:rPr lang="en-AU" dirty="0"/>
              <a:t>Closed System</a:t>
            </a:r>
          </a:p>
        </p:txBody>
      </p:sp>
      <p:sp>
        <p:nvSpPr>
          <p:cNvPr id="3" name="Content Placeholder 2"/>
          <p:cNvSpPr>
            <a:spLocks noGrp="1"/>
          </p:cNvSpPr>
          <p:nvPr>
            <p:ph idx="1"/>
          </p:nvPr>
        </p:nvSpPr>
        <p:spPr>
          <a:xfrm>
            <a:off x="323528" y="908720"/>
            <a:ext cx="8522022" cy="5187280"/>
          </a:xfrm>
          <a:solidFill>
            <a:schemeClr val="accent6">
              <a:lumMod val="50000"/>
            </a:schemeClr>
          </a:solidFill>
        </p:spPr>
        <p:txBody>
          <a:bodyPr/>
          <a:lstStyle/>
          <a:p>
            <a:pPr marL="0" indent="0">
              <a:spcBef>
                <a:spcPts val="0"/>
              </a:spcBef>
              <a:buNone/>
            </a:pPr>
            <a:r>
              <a:rPr lang="en-AU" dirty="0"/>
              <a:t>Closed systems are systems isolated from </a:t>
            </a:r>
          </a:p>
          <a:p>
            <a:pPr marL="0" indent="0">
              <a:spcBef>
                <a:spcPts val="0"/>
              </a:spcBef>
              <a:buNone/>
            </a:pPr>
            <a:r>
              <a:rPr lang="en-AU" dirty="0"/>
              <a:t>their environment. Example is a calorimeter.  </a:t>
            </a:r>
          </a:p>
        </p:txBody>
      </p:sp>
      <p:pic>
        <p:nvPicPr>
          <p:cNvPr id="10244" name="Picture 4" descr="http://www.miniscience.com/kits/calorimeter/Calorimeter_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348880"/>
            <a:ext cx="5366824" cy="321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02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385175" cy="980728"/>
          </a:xfrm>
        </p:spPr>
        <p:txBody>
          <a:bodyPr/>
          <a:lstStyle/>
          <a:p>
            <a:r>
              <a:rPr lang="en-AU" dirty="0"/>
              <a:t>Open System</a:t>
            </a:r>
          </a:p>
        </p:txBody>
      </p:sp>
      <p:sp>
        <p:nvSpPr>
          <p:cNvPr id="3" name="Content Placeholder 2"/>
          <p:cNvSpPr>
            <a:spLocks noGrp="1"/>
          </p:cNvSpPr>
          <p:nvPr>
            <p:ph idx="1"/>
          </p:nvPr>
        </p:nvSpPr>
        <p:spPr>
          <a:xfrm>
            <a:off x="323528" y="908720"/>
            <a:ext cx="8522022" cy="5187280"/>
          </a:xfrm>
          <a:solidFill>
            <a:schemeClr val="accent6">
              <a:lumMod val="50000"/>
            </a:schemeClr>
          </a:solidFill>
        </p:spPr>
        <p:txBody>
          <a:bodyPr/>
          <a:lstStyle/>
          <a:p>
            <a:pPr marL="0" indent="0">
              <a:spcBef>
                <a:spcPts val="0"/>
              </a:spcBef>
              <a:buNone/>
            </a:pPr>
            <a:r>
              <a:rPr lang="en-AU" dirty="0"/>
              <a:t>Open systems are systems that allow energy to move across boundaries.</a:t>
            </a:r>
          </a:p>
        </p:txBody>
      </p:sp>
      <p:pic>
        <p:nvPicPr>
          <p:cNvPr id="12290" name="Picture 2" descr="https://dr282zn36sxxg.cloudfront.net/datastreams/f-d%3Ae07b6c46e087d4018c0f70e3e56ca53c2ff1b668b27a2d9bfb32ead6%2BIMAGE_THUMB_POSTCARD%2BIMAGE_THUMB_POSTCA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289" y="2348880"/>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1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Heat, Temperature &amp; Internal Energy</a:t>
            </a:r>
          </a:p>
        </p:txBody>
      </p:sp>
      <p:sp>
        <p:nvSpPr>
          <p:cNvPr id="3" name="Content Placeholder 2"/>
          <p:cNvSpPr>
            <a:spLocks noGrp="1"/>
          </p:cNvSpPr>
          <p:nvPr>
            <p:ph idx="1"/>
          </p:nvPr>
        </p:nvSpPr>
        <p:spPr>
          <a:xfrm>
            <a:off x="899592" y="1905000"/>
            <a:ext cx="8007350" cy="4191000"/>
          </a:xfrm>
          <a:solidFill>
            <a:schemeClr val="accent6">
              <a:lumMod val="50000"/>
            </a:schemeClr>
          </a:solidFill>
        </p:spPr>
        <p:txBody>
          <a:bodyPr/>
          <a:lstStyle/>
          <a:p>
            <a:pPr>
              <a:spcAft>
                <a:spcPts val="1800"/>
              </a:spcAft>
            </a:pPr>
            <a:r>
              <a:rPr lang="en-AU" sz="2800" u="sng" dirty="0">
                <a:solidFill>
                  <a:schemeClr val="tx2"/>
                </a:solidFill>
                <a:effectLst/>
              </a:rPr>
              <a:t>Temperature</a:t>
            </a:r>
            <a:r>
              <a:rPr lang="en-AU" sz="2800" dirty="0">
                <a:solidFill>
                  <a:schemeClr val="tx2"/>
                </a:solidFill>
                <a:effectLst/>
              </a:rPr>
              <a:t> is the measure of the average kinetic energy of all the particles within the material or object.</a:t>
            </a:r>
          </a:p>
          <a:p>
            <a:pPr>
              <a:spcAft>
                <a:spcPts val="1800"/>
              </a:spcAft>
            </a:pPr>
            <a:r>
              <a:rPr lang="en-AU" sz="2800" u="sng" dirty="0">
                <a:solidFill>
                  <a:schemeClr val="tx2"/>
                </a:solidFill>
                <a:effectLst/>
              </a:rPr>
              <a:t>Heat</a:t>
            </a:r>
            <a:r>
              <a:rPr lang="en-AU" sz="2800" dirty="0">
                <a:solidFill>
                  <a:schemeClr val="tx2"/>
                </a:solidFill>
                <a:effectLst/>
              </a:rPr>
              <a:t> is the amount of energy transferred due to the difference in temperature.</a:t>
            </a:r>
          </a:p>
          <a:p>
            <a:pPr>
              <a:spcAft>
                <a:spcPts val="1800"/>
              </a:spcAft>
            </a:pPr>
            <a:r>
              <a:rPr lang="en-AU" sz="2800" u="sng" dirty="0">
                <a:solidFill>
                  <a:schemeClr val="tx2"/>
                </a:solidFill>
                <a:effectLst/>
              </a:rPr>
              <a:t>Internal Energy</a:t>
            </a:r>
            <a:r>
              <a:rPr lang="en-AU" sz="2800" dirty="0">
                <a:solidFill>
                  <a:schemeClr val="tx2"/>
                </a:solidFill>
                <a:effectLst/>
              </a:rPr>
              <a:t> is the total kinetic energy and potential energy</a:t>
            </a:r>
          </a:p>
        </p:txBody>
      </p:sp>
    </p:spTree>
    <p:extLst>
      <p:ext uri="{BB962C8B-B14F-4D97-AF65-F5344CB8AC3E}">
        <p14:creationId xmlns:p14="http://schemas.microsoft.com/office/powerpoint/2010/main" val="1664652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5175" cy="1431925"/>
          </a:xfrm>
        </p:spPr>
        <p:txBody>
          <a:bodyPr/>
          <a:lstStyle/>
          <a:p>
            <a:r>
              <a:rPr lang="en-AU" dirty="0"/>
              <a:t>Energy Efficiency (Ƞ)</a:t>
            </a:r>
          </a:p>
        </p:txBody>
      </p:sp>
      <p:sp>
        <p:nvSpPr>
          <p:cNvPr id="3" name="Content Placeholder 2"/>
          <p:cNvSpPr>
            <a:spLocks noGrp="1"/>
          </p:cNvSpPr>
          <p:nvPr>
            <p:ph idx="1"/>
          </p:nvPr>
        </p:nvSpPr>
        <p:spPr>
          <a:xfrm>
            <a:off x="1115616" y="1340768"/>
            <a:ext cx="5616624" cy="1944216"/>
          </a:xfrm>
          <a:solidFill>
            <a:srgbClr val="FFC000"/>
          </a:solidFill>
        </p:spPr>
        <p:txBody>
          <a:bodyPr/>
          <a:lstStyle/>
          <a:p>
            <a:pPr marL="0" indent="0">
              <a:buNone/>
            </a:pPr>
            <a:r>
              <a:rPr lang="en-AU" sz="2800" dirty="0">
                <a:solidFill>
                  <a:schemeClr val="bg2">
                    <a:lumMod val="50000"/>
                  </a:schemeClr>
                </a:solidFill>
              </a:rPr>
              <a:t>Ƞ = </a:t>
            </a:r>
            <a:r>
              <a:rPr lang="en-AU" sz="2800" u="sng" dirty="0">
                <a:solidFill>
                  <a:schemeClr val="bg2">
                    <a:lumMod val="50000"/>
                  </a:schemeClr>
                </a:solidFill>
              </a:rPr>
              <a:t>energy output</a:t>
            </a:r>
            <a:r>
              <a:rPr lang="en-AU" sz="2800" dirty="0">
                <a:solidFill>
                  <a:schemeClr val="bg2">
                    <a:lumMod val="50000"/>
                  </a:schemeClr>
                </a:solidFill>
              </a:rPr>
              <a:t> × 100% </a:t>
            </a:r>
          </a:p>
          <a:p>
            <a:pPr marL="0" indent="0">
              <a:lnSpc>
                <a:spcPct val="85000"/>
              </a:lnSpc>
              <a:spcBef>
                <a:spcPts val="0"/>
              </a:spcBef>
              <a:buNone/>
            </a:pPr>
            <a:r>
              <a:rPr lang="en-AU" sz="2800" dirty="0">
                <a:solidFill>
                  <a:schemeClr val="bg2">
                    <a:lumMod val="50000"/>
                  </a:schemeClr>
                </a:solidFill>
              </a:rPr>
              <a:t>         energy input</a:t>
            </a:r>
          </a:p>
          <a:p>
            <a:pPr marL="0" indent="0">
              <a:spcBef>
                <a:spcPts val="1800"/>
              </a:spcBef>
              <a:buNone/>
            </a:pPr>
            <a:r>
              <a:rPr lang="en-AU" sz="2800" dirty="0">
                <a:solidFill>
                  <a:schemeClr val="bg2">
                    <a:lumMod val="50000"/>
                  </a:schemeClr>
                </a:solidFill>
              </a:rPr>
              <a:t>    =  </a:t>
            </a:r>
            <a:r>
              <a:rPr lang="en-AU" sz="2800" u="sng" dirty="0">
                <a:solidFill>
                  <a:schemeClr val="bg2">
                    <a:lumMod val="50000"/>
                  </a:schemeClr>
                </a:solidFill>
              </a:rPr>
              <a:t>useful work output</a:t>
            </a:r>
            <a:r>
              <a:rPr lang="en-AU" sz="2800" dirty="0">
                <a:solidFill>
                  <a:schemeClr val="bg2">
                    <a:lumMod val="50000"/>
                  </a:schemeClr>
                </a:solidFill>
              </a:rPr>
              <a:t> × 100% </a:t>
            </a:r>
          </a:p>
          <a:p>
            <a:pPr marL="0" indent="0">
              <a:lnSpc>
                <a:spcPct val="85000"/>
              </a:lnSpc>
              <a:spcBef>
                <a:spcPts val="0"/>
              </a:spcBef>
              <a:buNone/>
            </a:pPr>
            <a:r>
              <a:rPr lang="en-AU" sz="2800" dirty="0">
                <a:solidFill>
                  <a:schemeClr val="bg2">
                    <a:lumMod val="50000"/>
                  </a:schemeClr>
                </a:solidFill>
              </a:rPr>
              <a:t>          total work input</a:t>
            </a:r>
          </a:p>
        </p:txBody>
      </p:sp>
      <p:sp>
        <p:nvSpPr>
          <p:cNvPr id="4" name="Content Placeholder 2"/>
          <p:cNvSpPr txBox="1">
            <a:spLocks/>
          </p:cNvSpPr>
          <p:nvPr/>
        </p:nvSpPr>
        <p:spPr bwMode="auto">
          <a:xfrm>
            <a:off x="755576" y="4005064"/>
            <a:ext cx="7582743" cy="1804764"/>
          </a:xfrm>
          <a:prstGeom prst="rect">
            <a:avLst/>
          </a:prstGeom>
          <a:solidFill>
            <a:schemeClr val="accent6">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Font typeface="Wingdings" pitchFamily="2" charset="2"/>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Font typeface="Wingdings" pitchFamily="2" charset="2"/>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a:lstStyle>
          <a:p>
            <a:pPr marL="0" indent="0" eaLnBrk="1" hangingPunct="1">
              <a:buNone/>
            </a:pPr>
            <a:r>
              <a:rPr lang="en-AU" kern="0" dirty="0"/>
              <a:t>NOTE: Objects releasing or obtaining heat are usually experiencing high inefficiencies</a:t>
            </a:r>
          </a:p>
        </p:txBody>
      </p:sp>
    </p:spTree>
    <p:extLst>
      <p:ext uri="{BB962C8B-B14F-4D97-AF65-F5344CB8AC3E}">
        <p14:creationId xmlns:p14="http://schemas.microsoft.com/office/powerpoint/2010/main" val="2112550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400600"/>
          </a:xfrm>
          <a:solidFill>
            <a:schemeClr val="accent6">
              <a:lumMod val="50000"/>
            </a:schemeClr>
          </a:solidFill>
        </p:spPr>
        <p:txBody>
          <a:bodyPr/>
          <a:lstStyle/>
          <a:p>
            <a:pPr marL="0" indent="0">
              <a:buNone/>
            </a:pPr>
            <a:r>
              <a:rPr lang="en-AU" sz="2600" dirty="0"/>
              <a:t>A motor car engine converts the chemical energy stored in petrol into heat and mechanical energy. Typically, it converts 35 MJ of energy for each litre of petrol consumed. On average, for a particular car, 25 MJ of this energy is given up as heat losses, mainly through the radiator and hot exhaust gases. The remainder provides the mechanical energy to keep the car moving.</a:t>
            </a:r>
          </a:p>
          <a:p>
            <a:pPr marL="514350" indent="-514350">
              <a:buAutoNum type="alphaLcParenR"/>
            </a:pPr>
            <a:r>
              <a:rPr lang="en-AU" sz="2600" dirty="0"/>
              <a:t>Write out the parameters.</a:t>
            </a:r>
          </a:p>
          <a:p>
            <a:pPr marL="0" indent="0">
              <a:buNone/>
            </a:pPr>
            <a:r>
              <a:rPr lang="en-AU" sz="2600" dirty="0"/>
              <a:t>Solution</a:t>
            </a:r>
          </a:p>
          <a:p>
            <a:pPr marL="0" indent="0">
              <a:buNone/>
            </a:pPr>
            <a:r>
              <a:rPr lang="en-AU" sz="2600" dirty="0"/>
              <a:t>Input energy = 35 MJ</a:t>
            </a:r>
          </a:p>
          <a:p>
            <a:pPr marL="0" indent="0">
              <a:buNone/>
            </a:pPr>
            <a:r>
              <a:rPr lang="en-AU" sz="2600" dirty="0"/>
              <a:t>Heat losses = 25 MJ</a:t>
            </a:r>
          </a:p>
          <a:p>
            <a:pPr marL="0" indent="0">
              <a:buNone/>
            </a:pPr>
            <a:r>
              <a:rPr lang="en-AU" sz="2600" dirty="0"/>
              <a:t>Output energy = 10 MJ</a:t>
            </a:r>
          </a:p>
          <a:p>
            <a:pPr marL="0" indent="0">
              <a:buNone/>
            </a:pPr>
            <a:endParaRPr lang="en-AU" sz="2600" dirty="0"/>
          </a:p>
        </p:txBody>
      </p:sp>
    </p:spTree>
    <p:extLst>
      <p:ext uri="{BB962C8B-B14F-4D97-AF65-F5344CB8AC3E}">
        <p14:creationId xmlns:p14="http://schemas.microsoft.com/office/powerpoint/2010/main" val="2307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328592"/>
          </a:xfrm>
          <a:solidFill>
            <a:schemeClr val="accent6">
              <a:lumMod val="50000"/>
            </a:schemeClr>
          </a:solidFill>
        </p:spPr>
        <p:txBody>
          <a:bodyPr/>
          <a:lstStyle/>
          <a:p>
            <a:pPr marL="0" indent="0">
              <a:buNone/>
            </a:pPr>
            <a:r>
              <a:rPr lang="en-AU" sz="2400" dirty="0"/>
              <a:t>Input energy = 35 MJ, </a:t>
            </a:r>
          </a:p>
          <a:p>
            <a:pPr marL="0" indent="0">
              <a:buNone/>
            </a:pPr>
            <a:r>
              <a:rPr lang="en-AU" sz="2400" dirty="0"/>
              <a:t>Heat losses = 25 MJ</a:t>
            </a:r>
          </a:p>
          <a:p>
            <a:pPr marL="0" indent="0">
              <a:buNone/>
            </a:pPr>
            <a:r>
              <a:rPr lang="en-AU" sz="2400" dirty="0"/>
              <a:t>Output energy = 10 MJ</a:t>
            </a:r>
          </a:p>
          <a:p>
            <a:pPr marL="514350" indent="-514350">
              <a:buFont typeface="+mj-lt"/>
              <a:buAutoNum type="alphaLcParenR" startAt="2"/>
            </a:pPr>
            <a:r>
              <a:rPr lang="en-AU" sz="2400" dirty="0"/>
              <a:t>Calculate the efficiency of this car in providing mechanical energy.</a:t>
            </a:r>
          </a:p>
          <a:p>
            <a:pPr marL="514350" indent="-514350">
              <a:buAutoNum type="alphaLcParenR" startAt="2"/>
            </a:pPr>
            <a:r>
              <a:rPr lang="en-AU" sz="2400" dirty="0"/>
              <a:t>Typically, due to other internal losses, such as drive train friction, only 90% of the mechanical energy provided by the motor is available as power to the wheels. Calculate the overall efficiency of the car in providing energy of movement.</a:t>
            </a:r>
          </a:p>
          <a:p>
            <a:pPr marL="514350" indent="-514350">
              <a:buAutoNum type="alphaLcParenR" startAt="2"/>
            </a:pPr>
            <a:r>
              <a:rPr lang="en-AU" sz="2400" dirty="0"/>
              <a:t>The cars manufacturer quotes a fuel consumption of 12.0 L of petrol per 100 km. Calculate how much energy is supplied to power the wheels for each kilometre of travel.</a:t>
            </a:r>
          </a:p>
        </p:txBody>
      </p:sp>
    </p:spTree>
    <p:extLst>
      <p:ext uri="{BB962C8B-B14F-4D97-AF65-F5344CB8AC3E}">
        <p14:creationId xmlns:p14="http://schemas.microsoft.com/office/powerpoint/2010/main" val="16350774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328592"/>
          </a:xfrm>
          <a:solidFill>
            <a:schemeClr val="accent6">
              <a:lumMod val="50000"/>
            </a:schemeClr>
          </a:solidFill>
        </p:spPr>
        <p:txBody>
          <a:bodyPr/>
          <a:lstStyle/>
          <a:p>
            <a:pPr marL="0" indent="0">
              <a:buNone/>
            </a:pPr>
            <a:r>
              <a:rPr lang="en-AU" sz="2400" dirty="0"/>
              <a:t>Input energy = 35 MJ, </a:t>
            </a:r>
          </a:p>
          <a:p>
            <a:pPr marL="0" indent="0">
              <a:buNone/>
            </a:pPr>
            <a:r>
              <a:rPr lang="en-AU" sz="2400" dirty="0"/>
              <a:t>Heat losses = 25 MJ</a:t>
            </a:r>
          </a:p>
          <a:p>
            <a:pPr marL="0" indent="0">
              <a:buNone/>
            </a:pPr>
            <a:r>
              <a:rPr lang="en-AU" sz="2400" dirty="0"/>
              <a:t>Output energy = 10 MJ</a:t>
            </a:r>
          </a:p>
          <a:p>
            <a:pPr marL="514350" indent="-514350">
              <a:buFont typeface="+mj-lt"/>
              <a:buAutoNum type="alphaLcParenR" startAt="2"/>
            </a:pPr>
            <a:r>
              <a:rPr lang="en-AU" sz="2400" dirty="0"/>
              <a:t>Calculate the efficiency of this car in providing mechanical energy.</a:t>
            </a:r>
          </a:p>
          <a:p>
            <a:pPr marL="0" indent="0">
              <a:buNone/>
            </a:pPr>
            <a:r>
              <a:rPr lang="en-AU" sz="2400" dirty="0"/>
              <a:t>Solution</a:t>
            </a:r>
          </a:p>
          <a:p>
            <a:pPr marL="0" indent="0">
              <a:buNone/>
            </a:pPr>
            <a:r>
              <a:rPr lang="en-AU" sz="2400" dirty="0"/>
              <a:t>Ƞ = </a:t>
            </a:r>
            <a:r>
              <a:rPr lang="en-AU" sz="2400" u="sng" dirty="0"/>
              <a:t>energy output</a:t>
            </a:r>
            <a:r>
              <a:rPr lang="en-AU" sz="2400" dirty="0"/>
              <a:t> × 100% </a:t>
            </a:r>
          </a:p>
          <a:p>
            <a:pPr marL="0" indent="0">
              <a:lnSpc>
                <a:spcPct val="85000"/>
              </a:lnSpc>
              <a:spcBef>
                <a:spcPts val="0"/>
              </a:spcBef>
              <a:buNone/>
            </a:pPr>
            <a:r>
              <a:rPr lang="en-AU" sz="2400" dirty="0"/>
              <a:t>         energy input</a:t>
            </a:r>
          </a:p>
          <a:p>
            <a:pPr marL="0" indent="0">
              <a:buNone/>
            </a:pPr>
            <a:r>
              <a:rPr lang="en-AU" sz="2400" dirty="0"/>
              <a:t>   = </a:t>
            </a:r>
            <a:r>
              <a:rPr lang="en-AU" sz="2400" u="sng" dirty="0"/>
              <a:t>  10  </a:t>
            </a:r>
            <a:r>
              <a:rPr lang="en-AU" sz="2400" dirty="0"/>
              <a:t> × 100% </a:t>
            </a:r>
          </a:p>
          <a:p>
            <a:pPr marL="0" indent="0">
              <a:lnSpc>
                <a:spcPct val="85000"/>
              </a:lnSpc>
              <a:spcBef>
                <a:spcPts val="0"/>
              </a:spcBef>
              <a:buNone/>
            </a:pPr>
            <a:r>
              <a:rPr lang="en-AU" sz="2400" dirty="0"/>
              <a:t>        35</a:t>
            </a:r>
          </a:p>
          <a:p>
            <a:pPr marL="0" indent="0">
              <a:lnSpc>
                <a:spcPct val="85000"/>
              </a:lnSpc>
              <a:spcBef>
                <a:spcPts val="700"/>
              </a:spcBef>
              <a:buNone/>
            </a:pPr>
            <a:r>
              <a:rPr lang="en-AU" sz="2400" dirty="0"/>
              <a:t>   = 28.6 %</a:t>
            </a:r>
          </a:p>
        </p:txBody>
      </p:sp>
    </p:spTree>
    <p:extLst>
      <p:ext uri="{BB962C8B-B14F-4D97-AF65-F5344CB8AC3E}">
        <p14:creationId xmlns:p14="http://schemas.microsoft.com/office/powerpoint/2010/main" val="171402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328592"/>
          </a:xfrm>
          <a:solidFill>
            <a:schemeClr val="accent6">
              <a:lumMod val="50000"/>
            </a:schemeClr>
          </a:solidFill>
        </p:spPr>
        <p:txBody>
          <a:bodyPr/>
          <a:lstStyle/>
          <a:p>
            <a:pPr marL="0" indent="0">
              <a:buNone/>
            </a:pPr>
            <a:r>
              <a:rPr lang="en-AU" sz="2400" dirty="0"/>
              <a:t>Input energy = 35 MJ, Heat losses = 25 MJ</a:t>
            </a:r>
          </a:p>
          <a:p>
            <a:pPr marL="0" indent="0">
              <a:buNone/>
            </a:pPr>
            <a:r>
              <a:rPr lang="en-AU" sz="2400" dirty="0"/>
              <a:t>Output energy = 10 MJ, Ƞ = 28.6 %</a:t>
            </a:r>
          </a:p>
          <a:p>
            <a:pPr marL="514350" indent="-514350">
              <a:buFont typeface="+mj-lt"/>
              <a:buAutoNum type="alphaLcParenR" startAt="3"/>
            </a:pPr>
            <a:r>
              <a:rPr lang="en-AU" sz="2400" dirty="0"/>
              <a:t>Typically, due to other internal losses, such as drive train friction, only 90% of the mechanical energy provided by the motor is available as power to the wheels. Calculate the overall efficiency of the car in providing energy of movement.</a:t>
            </a:r>
          </a:p>
          <a:p>
            <a:pPr marL="0" indent="0">
              <a:buNone/>
            </a:pPr>
            <a:r>
              <a:rPr lang="en-AU" sz="2400" dirty="0"/>
              <a:t>Solution</a:t>
            </a:r>
          </a:p>
          <a:p>
            <a:pPr marL="0" indent="0">
              <a:buNone/>
            </a:pPr>
            <a:r>
              <a:rPr lang="en-AU" sz="2400" dirty="0"/>
              <a:t>Ƞ = 90 % of the 28.6 % efficiency </a:t>
            </a:r>
          </a:p>
          <a:p>
            <a:pPr marL="0" indent="0">
              <a:buNone/>
            </a:pPr>
            <a:r>
              <a:rPr lang="en-AU" sz="2400" dirty="0"/>
              <a:t>    = 90 % × 28.6 % </a:t>
            </a:r>
          </a:p>
          <a:p>
            <a:pPr marL="0" indent="0">
              <a:buNone/>
            </a:pPr>
            <a:r>
              <a:rPr lang="en-AU" sz="2400" dirty="0"/>
              <a:t>    = 25.7 %</a:t>
            </a:r>
          </a:p>
        </p:txBody>
      </p:sp>
    </p:spTree>
    <p:extLst>
      <p:ext uri="{BB962C8B-B14F-4D97-AF65-F5344CB8AC3E}">
        <p14:creationId xmlns:p14="http://schemas.microsoft.com/office/powerpoint/2010/main" val="54479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7"/>
            <a:ext cx="8385175" cy="1431925"/>
          </a:xfrm>
        </p:spPr>
        <p:txBody>
          <a:bodyPr/>
          <a:lstStyle/>
          <a:p>
            <a:r>
              <a:rPr lang="en-AU" dirty="0"/>
              <a:t>Example 2.2 a</a:t>
            </a:r>
          </a:p>
        </p:txBody>
      </p:sp>
      <p:sp>
        <p:nvSpPr>
          <p:cNvPr id="3" name="Content Placeholder 2"/>
          <p:cNvSpPr>
            <a:spLocks noGrp="1"/>
          </p:cNvSpPr>
          <p:nvPr>
            <p:ph idx="1"/>
          </p:nvPr>
        </p:nvSpPr>
        <p:spPr>
          <a:xfrm>
            <a:off x="251519" y="1268760"/>
            <a:ext cx="8590855" cy="5589240"/>
          </a:xfrm>
          <a:solidFill>
            <a:schemeClr val="accent6">
              <a:lumMod val="50000"/>
            </a:schemeClr>
          </a:solidFill>
        </p:spPr>
        <p:txBody>
          <a:bodyPr/>
          <a:lstStyle/>
          <a:p>
            <a:pPr marL="0" indent="0">
              <a:buNone/>
            </a:pPr>
            <a:r>
              <a:rPr lang="en-AU" sz="2400" dirty="0"/>
              <a:t>Input energy = 35 MJ, Heat losses = 25 MJ</a:t>
            </a:r>
          </a:p>
          <a:p>
            <a:pPr marL="0" indent="0">
              <a:buNone/>
            </a:pPr>
            <a:r>
              <a:rPr lang="en-AU" sz="2400" dirty="0"/>
              <a:t>Output energy = 10 MJ, Ƞ</a:t>
            </a:r>
            <a:r>
              <a:rPr lang="en-AU" sz="2400" baseline="-25000" dirty="0"/>
              <a:t>motor</a:t>
            </a:r>
            <a:r>
              <a:rPr lang="en-AU" sz="2400" dirty="0"/>
              <a:t> = 28.6 %, Ƞ</a:t>
            </a:r>
            <a:r>
              <a:rPr lang="en-AU" sz="2400" baseline="-25000" dirty="0"/>
              <a:t>wheels</a:t>
            </a:r>
            <a:r>
              <a:rPr lang="en-AU" sz="2400" dirty="0"/>
              <a:t> = 25.7 %</a:t>
            </a:r>
          </a:p>
          <a:p>
            <a:pPr marL="514350" indent="-514350">
              <a:buFont typeface="+mj-lt"/>
              <a:buAutoNum type="alphaLcParenR" startAt="4"/>
            </a:pPr>
            <a:r>
              <a:rPr lang="en-AU" sz="2400" dirty="0"/>
              <a:t>The cars manufacturer quotes a fuel consumption of 12.0 L of petrol per 100 km. Calculate how much energy is supplied to power the wheels for each kilometre of travel.</a:t>
            </a:r>
          </a:p>
          <a:p>
            <a:pPr marL="0" indent="0">
              <a:buNone/>
            </a:pPr>
            <a:r>
              <a:rPr lang="en-AU" sz="2400" dirty="0"/>
              <a:t>Solution</a:t>
            </a:r>
          </a:p>
          <a:p>
            <a:pPr marL="0" indent="0">
              <a:buNone/>
            </a:pPr>
            <a:r>
              <a:rPr lang="en-AU" sz="2400" dirty="0"/>
              <a:t>Firstly, how much energy per kilometre</a:t>
            </a:r>
          </a:p>
          <a:p>
            <a:pPr marL="0" indent="0">
              <a:buNone/>
            </a:pPr>
            <a:r>
              <a:rPr lang="en-AU" sz="2400" dirty="0"/>
              <a:t>Fuel input per km = 35 (MJ per L) × 12 (L per 100 km)</a:t>
            </a:r>
          </a:p>
          <a:p>
            <a:pPr marL="0" indent="0">
              <a:buNone/>
            </a:pPr>
            <a:r>
              <a:rPr lang="en-AU" sz="2400" dirty="0"/>
              <a:t>                             = 35 (MJ per L) × 0.12 (L per km)    </a:t>
            </a:r>
          </a:p>
          <a:p>
            <a:pPr marL="0" indent="0">
              <a:buNone/>
            </a:pPr>
            <a:r>
              <a:rPr lang="en-AU" sz="2400" dirty="0"/>
              <a:t>                             = 4.2 MJ / km</a:t>
            </a:r>
          </a:p>
          <a:p>
            <a:pPr marL="0" indent="0">
              <a:buNone/>
            </a:pPr>
            <a:r>
              <a:rPr lang="en-AU" sz="2400" dirty="0"/>
              <a:t>Only 25.7% of this goes to the wheels</a:t>
            </a:r>
          </a:p>
          <a:p>
            <a:pPr marL="0" indent="0">
              <a:buNone/>
            </a:pPr>
            <a:r>
              <a:rPr lang="en-AU" sz="2400" dirty="0"/>
              <a:t>Energy to wheels = 25.7 % × 4.2 MJ / km</a:t>
            </a:r>
          </a:p>
          <a:p>
            <a:pPr marL="0" indent="0">
              <a:buNone/>
            </a:pPr>
            <a:r>
              <a:rPr lang="en-AU" sz="2400" dirty="0"/>
              <a:t>		       = 1.1 MJ / km</a:t>
            </a:r>
          </a:p>
        </p:txBody>
      </p:sp>
    </p:spTree>
    <p:extLst>
      <p:ext uri="{BB962C8B-B14F-4D97-AF65-F5344CB8AC3E}">
        <p14:creationId xmlns:p14="http://schemas.microsoft.com/office/powerpoint/2010/main" val="35638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how efficient energy is in order to conserve or create an efficient system.</a:t>
            </a:r>
          </a:p>
        </p:txBody>
      </p:sp>
    </p:spTree>
    <p:extLst>
      <p:ext uri="{BB962C8B-B14F-4D97-AF65-F5344CB8AC3E}">
        <p14:creationId xmlns:p14="http://schemas.microsoft.com/office/powerpoint/2010/main" val="36943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2204864"/>
            <a:ext cx="7344816" cy="310854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Open System</a:t>
            </a:r>
          </a:p>
          <a:p>
            <a:r>
              <a:rPr lang="en-AU" sz="2800" dirty="0">
                <a:solidFill>
                  <a:schemeClr val="tx2"/>
                </a:solidFill>
                <a:latin typeface="Arial" pitchFamily="34" charset="0"/>
                <a:cs typeface="Arial" pitchFamily="34" charset="0"/>
              </a:rPr>
              <a:t>Closed System</a:t>
            </a:r>
          </a:p>
          <a:p>
            <a:r>
              <a:rPr lang="en-AU" sz="2800" dirty="0">
                <a:solidFill>
                  <a:schemeClr val="tx2"/>
                </a:solidFill>
                <a:latin typeface="Arial" pitchFamily="34" charset="0"/>
                <a:cs typeface="Arial" pitchFamily="34" charset="0"/>
              </a:rPr>
              <a:t>Conservation of energy</a:t>
            </a:r>
          </a:p>
          <a:p>
            <a:r>
              <a:rPr lang="en-AU" sz="2800" dirty="0">
                <a:solidFill>
                  <a:schemeClr val="tx2"/>
                </a:solidFill>
                <a:latin typeface="Arial" pitchFamily="34" charset="0"/>
                <a:cs typeface="Arial" pitchFamily="34" charset="0"/>
              </a:rPr>
              <a:t>Energy input</a:t>
            </a:r>
          </a:p>
          <a:p>
            <a:r>
              <a:rPr lang="en-AU" sz="2800" dirty="0">
                <a:solidFill>
                  <a:schemeClr val="tx2"/>
                </a:solidFill>
                <a:latin typeface="Arial" pitchFamily="34" charset="0"/>
                <a:cs typeface="Arial" pitchFamily="34" charset="0"/>
              </a:rPr>
              <a:t>Energy output</a:t>
            </a:r>
          </a:p>
          <a:p>
            <a:endParaRPr lang="en-AU" sz="2800" dirty="0">
              <a:solidFill>
                <a:schemeClr val="tx2"/>
              </a:solidFill>
              <a:latin typeface="Arial" pitchFamily="34" charset="0"/>
              <a:cs typeface="Arial" pitchFamily="34" charset="0"/>
            </a:endParaRP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27716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268760"/>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04864"/>
            <a:ext cx="7848871" cy="350865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2.2 -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2.3, page 48-50 and answer </a:t>
            </a:r>
          </a:p>
          <a:p>
            <a:pPr marL="0" indent="0">
              <a:spcAft>
                <a:spcPts val="1200"/>
              </a:spcAft>
              <a:buNone/>
            </a:pPr>
            <a:r>
              <a:rPr lang="en-AU" sz="2800" dirty="0">
                <a:solidFill>
                  <a:schemeClr val="tx2"/>
                </a:solidFill>
                <a:latin typeface="Arial" pitchFamily="34" charset="0"/>
                <a:cs typeface="Arial" pitchFamily="34" charset="0"/>
              </a:rPr>
              <a:t>	Q1,2&amp;3 Set 2.3</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spcAft>
                <a:spcPts val="1200"/>
              </a:spcAft>
              <a:buNone/>
            </a:pPr>
            <a:endParaRPr lang="en-AU" sz="14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2605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132339"/>
      </p:ext>
    </p:extLst>
  </p:cSld>
  <p:clrMapOvr>
    <a:masterClrMapping/>
  </p:clrMapOvr>
</p:sld>
</file>

<file path=ppt/theme/theme1.xml><?xml version="1.0" encoding="utf-8"?>
<a:theme xmlns:a="http://schemas.openxmlformats.org/drawingml/2006/main" name="Glass Layers">
  <a:themeElements>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Glass Layer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Glass Layers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Glass Layers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Glass Layers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Glass Layers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Glass Layers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Glass Layers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Glass Layers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Glass Layers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Glass Layers</Template>
  <TotalTime>4983</TotalTime>
  <Words>6770</Words>
  <Application>Microsoft Office PowerPoint</Application>
  <PresentationFormat>On-screen Show (4:3)</PresentationFormat>
  <Paragraphs>859</Paragraphs>
  <Slides>128</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Arial</vt:lpstr>
      <vt:lpstr>Arial Black</vt:lpstr>
      <vt:lpstr>Calibri</vt:lpstr>
      <vt:lpstr>Symbol</vt:lpstr>
      <vt:lpstr>Times New Roman</vt:lpstr>
      <vt:lpstr>Wingdings</vt:lpstr>
      <vt:lpstr>Glass Layers</vt:lpstr>
      <vt:lpstr>Page Setup</vt:lpstr>
      <vt:lpstr>Kinetic and Internal Energy</vt:lpstr>
      <vt:lpstr>KINETIC THEORY</vt:lpstr>
      <vt:lpstr>KINETIC THEORY</vt:lpstr>
      <vt:lpstr>Kinetic and Potential Energy</vt:lpstr>
      <vt:lpstr>STATES OF MATTER</vt:lpstr>
      <vt:lpstr>Expansion</vt:lpstr>
      <vt:lpstr>Expansion in Solids</vt:lpstr>
      <vt:lpstr>Heat, Temperature &amp; Internal Energy</vt:lpstr>
      <vt:lpstr>Homework, Context &amp; Keywords</vt:lpstr>
      <vt:lpstr>Homework, Context &amp; Keywords</vt:lpstr>
      <vt:lpstr>Homework, Context &amp; Keywords</vt:lpstr>
      <vt:lpstr>Page Setup</vt:lpstr>
      <vt:lpstr>Temperature and Thermal Equilibrium</vt:lpstr>
      <vt:lpstr>Temperature, Internal Energy and Heat Differences</vt:lpstr>
      <vt:lpstr>Temperature and Heat Differences</vt:lpstr>
      <vt:lpstr>Absolute Temperature</vt:lpstr>
      <vt:lpstr>Heat</vt:lpstr>
      <vt:lpstr>Calculations</vt:lpstr>
      <vt:lpstr>Example 1.2a</vt:lpstr>
      <vt:lpstr>Thermal Equilibrium</vt:lpstr>
      <vt:lpstr>Fact</vt:lpstr>
      <vt:lpstr>Fact: Kinetic Theory</vt:lpstr>
      <vt:lpstr>Fact: Thermal Equilibrium</vt:lpstr>
      <vt:lpstr>Homework, Context &amp; Keywords</vt:lpstr>
      <vt:lpstr>Homework, Context &amp; Keywords</vt:lpstr>
      <vt:lpstr>Homework, Context &amp; Keywords</vt:lpstr>
      <vt:lpstr>Page Setup</vt:lpstr>
      <vt:lpstr>Specific Heat Capacity</vt:lpstr>
      <vt:lpstr>PowerPoint Presentation</vt:lpstr>
      <vt:lpstr>PowerPoint Presentation</vt:lpstr>
      <vt:lpstr>PowerPoint Presentation</vt:lpstr>
      <vt:lpstr>Example 1.3a</vt:lpstr>
      <vt:lpstr>Example 1.3a</vt:lpstr>
      <vt:lpstr>Example 1.3b</vt:lpstr>
      <vt:lpstr>Example 1.3b</vt:lpstr>
      <vt:lpstr>Example 1.3c</vt:lpstr>
      <vt:lpstr>Example 1.3d</vt:lpstr>
      <vt:lpstr>Example 1.3d</vt:lpstr>
      <vt:lpstr>Example 1.3d</vt:lpstr>
      <vt:lpstr>Example 1.3d</vt:lpstr>
      <vt:lpstr>Example 1.3d</vt:lpstr>
      <vt:lpstr>PowerPoint Presentation</vt:lpstr>
      <vt:lpstr>PowerPoint Presentation</vt:lpstr>
      <vt:lpstr>Example 1.3e</vt:lpstr>
      <vt:lpstr>Example 1.3e</vt:lpstr>
      <vt:lpstr>Homework, Context &amp; Keywords</vt:lpstr>
      <vt:lpstr>Homework, Context &amp; Keywords</vt:lpstr>
      <vt:lpstr>Homework, Context &amp; Keywords</vt:lpstr>
      <vt:lpstr>Page Setup</vt:lpstr>
      <vt:lpstr>Latent Heat</vt:lpstr>
      <vt:lpstr>Latent Heat</vt:lpstr>
      <vt:lpstr>Ice ↔ Water ↔ Steam</vt:lpstr>
      <vt:lpstr>Latent Heat of….</vt:lpstr>
      <vt:lpstr>Latent Heat Formula</vt:lpstr>
      <vt:lpstr>Example 1.4a</vt:lpstr>
      <vt:lpstr>Example 1.4a</vt:lpstr>
      <vt:lpstr>Example 1.4b</vt:lpstr>
      <vt:lpstr>Example 1.4b</vt:lpstr>
      <vt:lpstr>Example 1.4c</vt:lpstr>
      <vt:lpstr>Example 1.4d</vt:lpstr>
      <vt:lpstr>Example 1.4d</vt:lpstr>
      <vt:lpstr>Homework, Context &amp; Keywords</vt:lpstr>
      <vt:lpstr>Homework, Context &amp; Keywords</vt:lpstr>
      <vt:lpstr>Homework, Context &amp; Keywords</vt:lpstr>
      <vt:lpstr>Page Setup</vt:lpstr>
      <vt:lpstr>Conduction Convection and Radiation</vt:lpstr>
      <vt:lpstr>The Nature of Heat</vt:lpstr>
      <vt:lpstr>Conduction</vt:lpstr>
      <vt:lpstr>Conduction</vt:lpstr>
      <vt:lpstr>Conduction and Metals</vt:lpstr>
      <vt:lpstr>Convection</vt:lpstr>
      <vt:lpstr>Convection</vt:lpstr>
      <vt:lpstr>Evaporation has a cooling effect. How?</vt:lpstr>
      <vt:lpstr>Evaporation has a cooling effect. How?</vt:lpstr>
      <vt:lpstr>Radiation</vt:lpstr>
      <vt:lpstr>Radiation</vt:lpstr>
      <vt:lpstr>Radiation</vt:lpstr>
      <vt:lpstr>Radiation</vt:lpstr>
      <vt:lpstr>Heat transfer</vt:lpstr>
      <vt:lpstr>Conduction</vt:lpstr>
      <vt:lpstr>Homework, Context &amp; Keywords</vt:lpstr>
      <vt:lpstr>Homework, Context &amp; Keywords</vt:lpstr>
      <vt:lpstr>Homework, Context &amp; Keywords</vt:lpstr>
      <vt:lpstr>Page Setup</vt:lpstr>
      <vt:lpstr>Conservation and Efficiency</vt:lpstr>
      <vt:lpstr>Conservation of Energy</vt:lpstr>
      <vt:lpstr>Closed System</vt:lpstr>
      <vt:lpstr>Open System</vt:lpstr>
      <vt:lpstr>Energy Efficiency (Ƞ)</vt:lpstr>
      <vt:lpstr>Example 2.2 a</vt:lpstr>
      <vt:lpstr>Example 2.2 a</vt:lpstr>
      <vt:lpstr>Example 2.2 a</vt:lpstr>
      <vt:lpstr>Example 2.2 a</vt:lpstr>
      <vt:lpstr>Example 2.2 a</vt:lpstr>
      <vt:lpstr>Homework, Context &amp; Keywords</vt:lpstr>
      <vt:lpstr>Homework, Context &amp; Keywords</vt:lpstr>
      <vt:lpstr>Homework, Context &amp; Keywords</vt:lpstr>
      <vt:lpstr>Page Setup</vt:lpstr>
      <vt:lpstr>Energy Efficient Houses</vt:lpstr>
      <vt:lpstr>Homework, Context &amp; Keywords</vt:lpstr>
      <vt:lpstr>Homework, Context &amp; Keywords</vt:lpstr>
      <vt:lpstr>Homework, Context &amp; Keywords</vt:lpstr>
      <vt:lpstr>Page Setup</vt:lpstr>
      <vt:lpstr>Energy Efficient Earth</vt:lpstr>
      <vt:lpstr>Earths Energy Balance</vt:lpstr>
      <vt:lpstr>Earths Energy Balance</vt:lpstr>
      <vt:lpstr>Earths Energy Balance</vt:lpstr>
      <vt:lpstr>PowerPoint Presentation</vt:lpstr>
      <vt:lpstr>Sea Breeze and Fremantle Doctor</vt:lpstr>
      <vt:lpstr>PowerPoint Presentation</vt:lpstr>
      <vt:lpstr>Coriolis Effect</vt:lpstr>
      <vt:lpstr>Homework, Context &amp; Keywords</vt:lpstr>
      <vt:lpstr>Homework, Context &amp; Keywords</vt:lpstr>
      <vt:lpstr>Homework, Context &amp; Keywords</vt:lpstr>
      <vt:lpstr>Page Setup</vt:lpstr>
      <vt:lpstr>Work, Heat and Energy</vt:lpstr>
      <vt:lpstr>Calculations</vt:lpstr>
      <vt:lpstr>Example 2.5a</vt:lpstr>
      <vt:lpstr>Homework, Context &amp; Keywords</vt:lpstr>
      <vt:lpstr>Homework, Context &amp; Keywords</vt:lpstr>
      <vt:lpstr>Homework, Context &amp; Keywords</vt:lpstr>
      <vt:lpstr>Page Setup</vt:lpstr>
      <vt:lpstr>Low Temperature Devices</vt:lpstr>
      <vt:lpstr>Low Temperature</vt:lpstr>
      <vt:lpstr>Homework, Context &amp; Keywords</vt:lpstr>
      <vt:lpstr>Homework, Context &amp; Keywords</vt:lpstr>
      <vt:lpstr>Homework, Context &amp;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THEORY &amp; STATES OF MATTER</dc:title>
  <dc:creator>Peter Langley</dc:creator>
  <cp:lastModifiedBy>Joseph D'cruz</cp:lastModifiedBy>
  <cp:revision>213</cp:revision>
  <cp:lastPrinted>2015-04-22T00:36:23Z</cp:lastPrinted>
  <dcterms:created xsi:type="dcterms:W3CDTF">2007-12-30T02:10:09Z</dcterms:created>
  <dcterms:modified xsi:type="dcterms:W3CDTF">2024-06-15T06:57:11Z</dcterms:modified>
</cp:coreProperties>
</file>